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  <p:sldMasterId id="2147483699" r:id="rId2"/>
  </p:sldMasterIdLst>
  <p:notesMasterIdLst>
    <p:notesMasterId r:id="rId25"/>
  </p:notesMasterIdLst>
  <p:sldIdLst>
    <p:sldId id="256" r:id="rId3"/>
    <p:sldId id="650" r:id="rId4"/>
    <p:sldId id="656" r:id="rId5"/>
    <p:sldId id="657" r:id="rId6"/>
    <p:sldId id="658" r:id="rId7"/>
    <p:sldId id="661" r:id="rId8"/>
    <p:sldId id="662" r:id="rId9"/>
    <p:sldId id="663" r:id="rId10"/>
    <p:sldId id="655" r:id="rId11"/>
    <p:sldId id="659" r:id="rId12"/>
    <p:sldId id="660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54" r:id="rId21"/>
    <p:sldId id="671" r:id="rId22"/>
    <p:sldId id="646" r:id="rId23"/>
    <p:sldId id="6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EE5"/>
    <a:srgbClr val="FFDB00"/>
    <a:srgbClr val="F5C906"/>
    <a:srgbClr val="018659"/>
    <a:srgbClr val="C38C31"/>
    <a:srgbClr val="3A7A3A"/>
    <a:srgbClr val="474444"/>
    <a:srgbClr val="696767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85919" autoAdjust="0"/>
  </p:normalViewPr>
  <p:slideViewPr>
    <p:cSldViewPr snapToGrid="0" snapToObjects="1">
      <p:cViewPr varScale="1">
        <p:scale>
          <a:sx n="96" d="100"/>
          <a:sy n="96" d="100"/>
        </p:scale>
        <p:origin x="56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0BAAB-BDF3-6340-96D0-CFAA788AC2B5}" type="datetimeFigureOut">
              <a:rPr kumimoji="1" lang="zh-TW" altLang="en-US" smtClean="0"/>
              <a:pPr/>
              <a:t>2024/8/28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77357-1A22-CD44-9BA5-67D814C6CDCB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34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9B577-CD31-4A37-AFF3-75A7A97468E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304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7357-1A22-CD44-9BA5-67D814C6CDCB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463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7357-1A22-CD44-9BA5-67D814C6CDCB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978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7357-1A22-CD44-9BA5-67D814C6CDCB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250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7357-1A22-CD44-9BA5-67D814C6CDCB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914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364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026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812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ctrTitle" hasCustomPrompt="1"/>
          </p:nvPr>
        </p:nvSpPr>
        <p:spPr>
          <a:xfrm>
            <a:off x="1103445" y="2821418"/>
            <a:ext cx="10465163" cy="101054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Presentation Template</a:t>
            </a:r>
            <a:endParaRPr lang="zh-TW" altLang="en-US" dirty="0"/>
          </a:p>
        </p:txBody>
      </p:sp>
      <p:sp>
        <p:nvSpPr>
          <p:cNvPr id="9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3445" y="3507349"/>
            <a:ext cx="10465163" cy="694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03445" y="4312014"/>
            <a:ext cx="1357941" cy="365125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7844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ctrTitle" hasCustomPrompt="1"/>
          </p:nvPr>
        </p:nvSpPr>
        <p:spPr>
          <a:xfrm>
            <a:off x="1103445" y="2821418"/>
            <a:ext cx="10465163" cy="101054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Presentation Template</a:t>
            </a:r>
            <a:endParaRPr lang="zh-TW" altLang="en-US" dirty="0"/>
          </a:p>
        </p:txBody>
      </p:sp>
      <p:sp>
        <p:nvSpPr>
          <p:cNvPr id="9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3445" y="3507349"/>
            <a:ext cx="10465163" cy="694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03445" y="4312014"/>
            <a:ext cx="1357941" cy="365125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07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1100703" y="2263015"/>
            <a:ext cx="10467905" cy="101054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altLang="zh-TW" dirty="0"/>
              <a:t>CHAPTER TITLE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sz="half" idx="1"/>
          </p:nvPr>
        </p:nvSpPr>
        <p:spPr>
          <a:xfrm>
            <a:off x="1100704" y="3465579"/>
            <a:ext cx="7299553" cy="17876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667"/>
            </a:lvl1pPr>
            <a:lvl2pPr marL="609585" indent="0">
              <a:lnSpc>
                <a:spcPct val="100000"/>
              </a:lnSpc>
              <a:buFontTx/>
              <a:buNone/>
              <a:defRPr sz="2400"/>
            </a:lvl2pPr>
            <a:lvl3pPr marL="1219170" indent="0">
              <a:lnSpc>
                <a:spcPct val="100000"/>
              </a:lnSpc>
              <a:buFontTx/>
              <a:buNone/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354890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11133625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7" name="圖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0000"/>
            <a:ext cx="12000000" cy="624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754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2" name="內容版面配置區 2"/>
          <p:cNvSpPr>
            <a:spLocks noGrp="1"/>
          </p:cNvSpPr>
          <p:nvPr>
            <p:ph sz="half" idx="13"/>
          </p:nvPr>
        </p:nvSpPr>
        <p:spPr>
          <a:xfrm>
            <a:off x="6193817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10" name="圖片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8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718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6"/>
            <a:ext cx="11133625" cy="22562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3669031"/>
            <a:ext cx="5470797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6190205" y="3669028"/>
            <a:ext cx="5470801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10" name="圖片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571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3669028"/>
            <a:ext cx="11133625" cy="22562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220755"/>
            <a:ext cx="5470797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6190205" y="1220755"/>
            <a:ext cx="5470801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10" name="圖片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6188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5278780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98183" y="1220756"/>
            <a:ext cx="5662824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998183" y="3669028"/>
            <a:ext cx="5662824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10" name="圖片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80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1344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382227" y="1220755"/>
            <a:ext cx="5278780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3" y="1220756"/>
            <a:ext cx="5662824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27383" y="3669028"/>
            <a:ext cx="5662824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10" name="圖片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872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3" y="1220756"/>
            <a:ext cx="5471703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27383" y="3669028"/>
            <a:ext cx="5471703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1" name="內容版面配置區 3"/>
          <p:cNvSpPr>
            <a:spLocks noGrp="1"/>
          </p:cNvSpPr>
          <p:nvPr>
            <p:ph sz="half" idx="14"/>
          </p:nvPr>
        </p:nvSpPr>
        <p:spPr>
          <a:xfrm>
            <a:off x="6189303" y="1220756"/>
            <a:ext cx="5471703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5"/>
          </p:nvPr>
        </p:nvSpPr>
        <p:spPr>
          <a:xfrm>
            <a:off x="6189303" y="3669028"/>
            <a:ext cx="5471703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10" name="圖片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632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2" y="1220755"/>
            <a:ext cx="5470801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860517"/>
            <a:ext cx="5470801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0204" y="1860517"/>
            <a:ext cx="5470803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12" name="圖片 11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957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2" y="1220755"/>
            <a:ext cx="5470801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860517"/>
            <a:ext cx="5470801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1" name="內容版面配置區 3"/>
          <p:cNvSpPr>
            <a:spLocks noGrp="1"/>
          </p:cNvSpPr>
          <p:nvPr>
            <p:ph sz="half" idx="13"/>
          </p:nvPr>
        </p:nvSpPr>
        <p:spPr>
          <a:xfrm>
            <a:off x="6190204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2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6190204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內容版面配置區 3"/>
          <p:cNvSpPr>
            <a:spLocks noGrp="1"/>
          </p:cNvSpPr>
          <p:nvPr>
            <p:ph sz="half" idx="15"/>
          </p:nvPr>
        </p:nvSpPr>
        <p:spPr>
          <a:xfrm>
            <a:off x="6190204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15" name="圖片 1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4" name="頁尾版面配置區 4"/>
          <p:cNvSpPr>
            <a:spLocks noGrp="1"/>
          </p:cNvSpPr>
          <p:nvPr>
            <p:ph type="ftr" sz="quarter" idx="16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047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0204" y="1860517"/>
            <a:ext cx="5470803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1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527383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527383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3" name="文字版面配置區 4"/>
          <p:cNvSpPr>
            <a:spLocks noGrp="1"/>
          </p:cNvSpPr>
          <p:nvPr>
            <p:ph type="body" sz="quarter" idx="15"/>
          </p:nvPr>
        </p:nvSpPr>
        <p:spPr>
          <a:xfrm>
            <a:off x="527383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527383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16" name="圖片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5" name="頁尾版面配置區 4"/>
          <p:cNvSpPr>
            <a:spLocks noGrp="1"/>
          </p:cNvSpPr>
          <p:nvPr>
            <p:ph type="ftr" sz="quarter" idx="18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19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372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1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527383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527383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3" name="文字版面配置區 4"/>
          <p:cNvSpPr>
            <a:spLocks noGrp="1"/>
          </p:cNvSpPr>
          <p:nvPr>
            <p:ph type="body" sz="quarter" idx="15"/>
          </p:nvPr>
        </p:nvSpPr>
        <p:spPr>
          <a:xfrm>
            <a:off x="527383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527383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6" name="內容版面配置區 3"/>
          <p:cNvSpPr>
            <a:spLocks noGrp="1"/>
          </p:cNvSpPr>
          <p:nvPr>
            <p:ph sz="half" idx="17"/>
          </p:nvPr>
        </p:nvSpPr>
        <p:spPr>
          <a:xfrm>
            <a:off x="6190204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7" name="文字版面配置區 4"/>
          <p:cNvSpPr>
            <a:spLocks noGrp="1"/>
          </p:cNvSpPr>
          <p:nvPr>
            <p:ph type="body" sz="quarter" idx="18"/>
          </p:nvPr>
        </p:nvSpPr>
        <p:spPr>
          <a:xfrm>
            <a:off x="6190204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內容版面配置區 3"/>
          <p:cNvSpPr>
            <a:spLocks noGrp="1"/>
          </p:cNvSpPr>
          <p:nvPr>
            <p:ph sz="half" idx="19"/>
          </p:nvPr>
        </p:nvSpPr>
        <p:spPr>
          <a:xfrm>
            <a:off x="6190204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20" name="圖片 1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9" name="頁尾版面配置區 4"/>
          <p:cNvSpPr>
            <a:spLocks noGrp="1"/>
          </p:cNvSpPr>
          <p:nvPr>
            <p:ph type="ftr" sz="quarter" idx="20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2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2596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820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3F312-4611-C93E-2CFB-E72D27A5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19261E-9FDD-4187-D3D8-B563F7CBE8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8BAF7-496E-DA7E-CF34-FACB28DDC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7E7F68-878B-5CC9-A520-683B24F17105}"/>
              </a:ext>
            </a:extLst>
          </p:cNvPr>
          <p:cNvSpPr/>
          <p:nvPr userDrawn="1"/>
        </p:nvSpPr>
        <p:spPr>
          <a:xfrm>
            <a:off x="233916" y="274640"/>
            <a:ext cx="170121" cy="4802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278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95867" y="1197411"/>
            <a:ext cx="6686533" cy="4727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2" y="1220756"/>
            <a:ext cx="4176463" cy="4704523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Wingdings" charset="2"/>
              <a:buChar char="n"/>
              <a:defRPr sz="26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3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10" name="圖片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466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27383" y="1028733"/>
            <a:ext cx="11133624" cy="3840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3" y="5061182"/>
            <a:ext cx="11133624" cy="111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10" name="圖片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894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86786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822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標語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1100703" y="2263015"/>
            <a:ext cx="10467905" cy="101054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altLang="zh-TW" dirty="0"/>
              <a:t>Thank you for listening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6149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25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071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solidFill>
            <a:schemeClr val="bg1"/>
          </a:solidFill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070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406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182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091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888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099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12161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5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8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4" y="6377851"/>
            <a:ext cx="11664617" cy="30482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文字版面配置區 2"/>
          <p:cNvSpPr>
            <a:spLocks noGrp="1"/>
          </p:cNvSpPr>
          <p:nvPr>
            <p:ph type="body" idx="1"/>
          </p:nvPr>
        </p:nvSpPr>
        <p:spPr>
          <a:xfrm>
            <a:off x="527384" y="1220756"/>
            <a:ext cx="11055017" cy="49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47595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Presentation Sample</a:t>
            </a:r>
            <a:endParaRPr lang="zh-TW" altLang="en-US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41731" y="6287297"/>
            <a:ext cx="648000" cy="37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ADAF07C5-463E-4746-8662-F9EAE6427D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33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9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n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3445" y="2114127"/>
            <a:ext cx="10465163" cy="1010543"/>
          </a:xfrm>
        </p:spPr>
        <p:txBody>
          <a:bodyPr>
            <a:normAutofit fontScale="90000"/>
          </a:bodyPr>
          <a:lstStyle/>
          <a:p>
            <a:br>
              <a:rPr lang="en-US" altLang="zh-TW" sz="4800" b="1" dirty="0">
                <a:solidFill>
                  <a:srgbClr val="3A7A3A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</a:br>
            <a:r>
              <a:rPr kumimoji="0" lang="zh-TW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期中測驗 </a:t>
            </a:r>
            <a:endParaRPr lang="zh-TW" altLang="en-US" dirty="0">
              <a:solidFill>
                <a:srgbClr val="0066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80315E-AB2F-36EF-0CE1-93CBC6DDEAF2}"/>
              </a:ext>
            </a:extLst>
          </p:cNvPr>
          <p:cNvSpPr txBox="1"/>
          <p:nvPr/>
        </p:nvSpPr>
        <p:spPr>
          <a:xfrm>
            <a:off x="1103445" y="3429000"/>
            <a:ext cx="574278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國泰集團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培訓班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410111-40CC-97BF-9084-1CE9B453FB8E}"/>
              </a:ext>
            </a:extLst>
          </p:cNvPr>
          <p:cNvSpPr txBox="1"/>
          <p:nvPr/>
        </p:nvSpPr>
        <p:spPr>
          <a:xfrm>
            <a:off x="1179645" y="4158062"/>
            <a:ext cx="208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01900436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黃玉鳳</a:t>
            </a:r>
          </a:p>
        </p:txBody>
      </p:sp>
    </p:spTree>
    <p:extLst>
      <p:ext uri="{BB962C8B-B14F-4D97-AF65-F5344CB8AC3E}">
        <p14:creationId xmlns:p14="http://schemas.microsoft.com/office/powerpoint/2010/main" val="427280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判斷流程圖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F84FBD-1BFE-DD4E-15D0-AE0F14ED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720" y="376337"/>
            <a:ext cx="3028950" cy="610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4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起訖站同一條路線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F84FBD-1BFE-DD4E-15D0-AE0F14ED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41" y="1128010"/>
            <a:ext cx="2470808" cy="497641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30A8EE-F26B-E870-DEF0-BBC43BD2AE0B}"/>
              </a:ext>
            </a:extLst>
          </p:cNvPr>
          <p:cNvSpPr txBox="1"/>
          <p:nvPr/>
        </p:nvSpPr>
        <p:spPr>
          <a:xfrm>
            <a:off x="6429375" y="103379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新店 → 松山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F01E0A-D5F8-D385-EC93-7B209BC8A847}"/>
              </a:ext>
            </a:extLst>
          </p:cNvPr>
          <p:cNvSpPr txBox="1"/>
          <p:nvPr/>
        </p:nvSpPr>
        <p:spPr>
          <a:xfrm>
            <a:off x="8099758" y="836714"/>
            <a:ext cx="32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startRoute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松山新店線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”</a:t>
            </a:r>
            <a:br>
              <a:rPr lang="en-US" altLang="zh-TW" b="1" dirty="0">
                <a:solidFill>
                  <a:srgbClr val="006600"/>
                </a:solidFill>
                <a:latin typeface="+mn-ea"/>
              </a:rPr>
            </a:br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endRoute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松山新店線</a:t>
            </a:r>
            <a:r>
              <a:rPr lang="en-US" altLang="zh-TW" dirty="0">
                <a:latin typeface="+mn-ea"/>
              </a:rPr>
              <a:t>”</a:t>
            </a:r>
            <a:endParaRPr lang="zh-TW" altLang="en-US" dirty="0">
              <a:latin typeface="+mn-ea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EE9EA80-A0CE-25EC-E037-B03FDABC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65" y="2105470"/>
            <a:ext cx="6072612" cy="3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起訖站同一條路線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30A8EE-F26B-E870-DEF0-BBC43BD2AE0B}"/>
              </a:ext>
            </a:extLst>
          </p:cNvPr>
          <p:cNvSpPr txBox="1"/>
          <p:nvPr/>
        </p:nvSpPr>
        <p:spPr>
          <a:xfrm>
            <a:off x="6429375" y="103379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新店 → 松山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F01E0A-D5F8-D385-EC93-7B209BC8A847}"/>
              </a:ext>
            </a:extLst>
          </p:cNvPr>
          <p:cNvSpPr txBox="1"/>
          <p:nvPr/>
        </p:nvSpPr>
        <p:spPr>
          <a:xfrm>
            <a:off x="8099758" y="836714"/>
            <a:ext cx="32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startRoute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松山新店線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”</a:t>
            </a:r>
            <a:br>
              <a:rPr lang="en-US" altLang="zh-TW" b="1" dirty="0">
                <a:solidFill>
                  <a:srgbClr val="006600"/>
                </a:solidFill>
                <a:latin typeface="+mn-ea"/>
              </a:rPr>
            </a:br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endRoute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松山新店線</a:t>
            </a:r>
            <a:r>
              <a:rPr lang="en-US" altLang="zh-TW" dirty="0">
                <a:latin typeface="+mn-ea"/>
              </a:rPr>
              <a:t>”</a:t>
            </a:r>
            <a:endParaRPr lang="zh-TW" altLang="en-US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153608-4C2F-B0EA-A07E-889FB724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1126800"/>
            <a:ext cx="2470204" cy="49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9C6043D5-25B7-4C25-6E71-A7A07E06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200" y="2106000"/>
            <a:ext cx="6073200" cy="302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6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起訖站不同路線 </a:t>
            </a:r>
            <a:r>
              <a:rPr lang="en-US" altLang="zh-TW" sz="3200" dirty="0">
                <a:solidFill>
                  <a:srgbClr val="006600"/>
                </a:solidFill>
              </a:rPr>
              <a:t>(</a:t>
            </a:r>
            <a:r>
              <a:rPr lang="zh-TW" altLang="en-US" sz="3200" dirty="0">
                <a:solidFill>
                  <a:srgbClr val="006600"/>
                </a:solidFill>
              </a:rPr>
              <a:t>需轉乘一次</a:t>
            </a:r>
            <a:r>
              <a:rPr lang="en-US" altLang="zh-TW" sz="3200" dirty="0">
                <a:solidFill>
                  <a:srgbClr val="006600"/>
                </a:solidFill>
              </a:rPr>
              <a:t>)</a:t>
            </a:r>
            <a:endParaRPr lang="zh-TW" altLang="en-US" sz="3200" dirty="0">
              <a:solidFill>
                <a:srgbClr val="00660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F84FBD-1BFE-DD4E-15D0-AE0F14ED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41" y="1128010"/>
            <a:ext cx="2470808" cy="497641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30A8EE-F26B-E870-DEF0-BBC43BD2AE0B}"/>
              </a:ext>
            </a:extLst>
          </p:cNvPr>
          <p:cNvSpPr txBox="1"/>
          <p:nvPr/>
        </p:nvSpPr>
        <p:spPr>
          <a:xfrm>
            <a:off x="6372225" y="994142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動物園 → 新店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F01E0A-D5F8-D385-EC93-7B209BC8A847}"/>
              </a:ext>
            </a:extLst>
          </p:cNvPr>
          <p:cNvSpPr txBox="1"/>
          <p:nvPr/>
        </p:nvSpPr>
        <p:spPr>
          <a:xfrm>
            <a:off x="8099758" y="836714"/>
            <a:ext cx="32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startRoute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文湖線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”</a:t>
            </a:r>
            <a:br>
              <a:rPr lang="en-US" altLang="zh-TW" b="1" dirty="0">
                <a:solidFill>
                  <a:srgbClr val="006600"/>
                </a:solidFill>
                <a:latin typeface="+mn-ea"/>
              </a:rPr>
            </a:br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endRoute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松山新店線</a:t>
            </a:r>
            <a:r>
              <a:rPr lang="en-US" altLang="zh-TW" dirty="0">
                <a:latin typeface="+mn-ea"/>
              </a:rPr>
              <a:t>”</a:t>
            </a:r>
            <a:endParaRPr lang="zh-TW" altLang="en-US" dirty="0">
              <a:latin typeface="+mn-ea"/>
            </a:endParaRP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4636AA9-01A2-1683-F2CA-6FED22A8DE4E}"/>
              </a:ext>
            </a:extLst>
          </p:cNvPr>
          <p:cNvSpPr/>
          <p:nvPr/>
        </p:nvSpPr>
        <p:spPr>
          <a:xfrm>
            <a:off x="6372225" y="1714500"/>
            <a:ext cx="76200" cy="1581150"/>
          </a:xfrm>
          <a:custGeom>
            <a:avLst/>
            <a:gdLst>
              <a:gd name="connsiteX0" fmla="*/ 38100 w 76200"/>
              <a:gd name="connsiteY0" fmla="*/ 0 h 1581150"/>
              <a:gd name="connsiteX1" fmla="*/ 38100 w 76200"/>
              <a:gd name="connsiteY1" fmla="*/ 0 h 1581150"/>
              <a:gd name="connsiteX2" fmla="*/ 57150 w 76200"/>
              <a:gd name="connsiteY2" fmla="*/ 123825 h 1581150"/>
              <a:gd name="connsiteX3" fmla="*/ 66675 w 76200"/>
              <a:gd name="connsiteY3" fmla="*/ 257175 h 1581150"/>
              <a:gd name="connsiteX4" fmla="*/ 76200 w 76200"/>
              <a:gd name="connsiteY4" fmla="*/ 371475 h 1581150"/>
              <a:gd name="connsiteX5" fmla="*/ 57150 w 76200"/>
              <a:gd name="connsiteY5" fmla="*/ 628650 h 1581150"/>
              <a:gd name="connsiteX6" fmla="*/ 19050 w 76200"/>
              <a:gd name="connsiteY6" fmla="*/ 866775 h 1581150"/>
              <a:gd name="connsiteX7" fmla="*/ 9525 w 76200"/>
              <a:gd name="connsiteY7" fmla="*/ 1371600 h 1581150"/>
              <a:gd name="connsiteX8" fmla="*/ 0 w 76200"/>
              <a:gd name="connsiteY8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00" h="1581150">
                <a:moveTo>
                  <a:pt x="38100" y="0"/>
                </a:moveTo>
                <a:lnTo>
                  <a:pt x="38100" y="0"/>
                </a:lnTo>
                <a:cubicBezTo>
                  <a:pt x="44450" y="41275"/>
                  <a:pt x="52538" y="82320"/>
                  <a:pt x="57150" y="123825"/>
                </a:cubicBezTo>
                <a:cubicBezTo>
                  <a:pt x="62071" y="168116"/>
                  <a:pt x="63257" y="212743"/>
                  <a:pt x="66675" y="257175"/>
                </a:cubicBezTo>
                <a:cubicBezTo>
                  <a:pt x="69607" y="295294"/>
                  <a:pt x="73025" y="333375"/>
                  <a:pt x="76200" y="371475"/>
                </a:cubicBezTo>
                <a:cubicBezTo>
                  <a:pt x="69850" y="457200"/>
                  <a:pt x="67003" y="543257"/>
                  <a:pt x="57150" y="628650"/>
                </a:cubicBezTo>
                <a:cubicBezTo>
                  <a:pt x="47936" y="708505"/>
                  <a:pt x="19050" y="866775"/>
                  <a:pt x="19050" y="866775"/>
                </a:cubicBezTo>
                <a:cubicBezTo>
                  <a:pt x="15875" y="1035050"/>
                  <a:pt x="14012" y="1203355"/>
                  <a:pt x="9525" y="1371600"/>
                </a:cubicBezTo>
                <a:cubicBezTo>
                  <a:pt x="7661" y="1441497"/>
                  <a:pt x="0" y="1581150"/>
                  <a:pt x="0" y="1581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7863E1EC-EC5A-4061-169A-0360D5A20B93}"/>
              </a:ext>
            </a:extLst>
          </p:cNvPr>
          <p:cNvSpPr/>
          <p:nvPr/>
        </p:nvSpPr>
        <p:spPr>
          <a:xfrm>
            <a:off x="4781434" y="1514475"/>
            <a:ext cx="3324840" cy="2876550"/>
          </a:xfrm>
          <a:custGeom>
            <a:avLst/>
            <a:gdLst>
              <a:gd name="connsiteX0" fmla="*/ 142991 w 3324840"/>
              <a:gd name="connsiteY0" fmla="*/ 1828800 h 2876550"/>
              <a:gd name="connsiteX1" fmla="*/ 142991 w 3324840"/>
              <a:gd name="connsiteY1" fmla="*/ 1828800 h 2876550"/>
              <a:gd name="connsiteX2" fmla="*/ 590666 w 3324840"/>
              <a:gd name="connsiteY2" fmla="*/ 1838325 h 2876550"/>
              <a:gd name="connsiteX3" fmla="*/ 695441 w 3324840"/>
              <a:gd name="connsiteY3" fmla="*/ 1819275 h 2876550"/>
              <a:gd name="connsiteX4" fmla="*/ 1562216 w 3324840"/>
              <a:gd name="connsiteY4" fmla="*/ 1847850 h 2876550"/>
              <a:gd name="connsiteX5" fmla="*/ 1838441 w 3324840"/>
              <a:gd name="connsiteY5" fmla="*/ 1819275 h 2876550"/>
              <a:gd name="connsiteX6" fmla="*/ 1828916 w 3324840"/>
              <a:gd name="connsiteY6" fmla="*/ 1771650 h 2876550"/>
              <a:gd name="connsiteX7" fmla="*/ 1771766 w 3324840"/>
              <a:gd name="connsiteY7" fmla="*/ 1695450 h 2876550"/>
              <a:gd name="connsiteX8" fmla="*/ 1752716 w 3324840"/>
              <a:gd name="connsiteY8" fmla="*/ 1524000 h 2876550"/>
              <a:gd name="connsiteX9" fmla="*/ 1733666 w 3324840"/>
              <a:gd name="connsiteY9" fmla="*/ 1400175 h 2876550"/>
              <a:gd name="connsiteX10" fmla="*/ 1724141 w 3324840"/>
              <a:gd name="connsiteY10" fmla="*/ 1228725 h 2876550"/>
              <a:gd name="connsiteX11" fmla="*/ 1743191 w 3324840"/>
              <a:gd name="connsiteY11" fmla="*/ 819150 h 2876550"/>
              <a:gd name="connsiteX12" fmla="*/ 1771766 w 3324840"/>
              <a:gd name="connsiteY12" fmla="*/ 666750 h 2876550"/>
              <a:gd name="connsiteX13" fmla="*/ 1809866 w 3324840"/>
              <a:gd name="connsiteY13" fmla="*/ 361950 h 2876550"/>
              <a:gd name="connsiteX14" fmla="*/ 1838441 w 3324840"/>
              <a:gd name="connsiteY14" fmla="*/ 209550 h 2876550"/>
              <a:gd name="connsiteX15" fmla="*/ 1867016 w 3324840"/>
              <a:gd name="connsiteY15" fmla="*/ 0 h 2876550"/>
              <a:gd name="connsiteX16" fmla="*/ 2590916 w 3324840"/>
              <a:gd name="connsiteY16" fmla="*/ 47625 h 2876550"/>
              <a:gd name="connsiteX17" fmla="*/ 2838566 w 3324840"/>
              <a:gd name="connsiteY17" fmla="*/ 76200 h 2876550"/>
              <a:gd name="connsiteX18" fmla="*/ 2905241 w 3324840"/>
              <a:gd name="connsiteY18" fmla="*/ 133350 h 2876550"/>
              <a:gd name="connsiteX19" fmla="*/ 2962391 w 3324840"/>
              <a:gd name="connsiteY19" fmla="*/ 161925 h 2876550"/>
              <a:gd name="connsiteX20" fmla="*/ 3048116 w 3324840"/>
              <a:gd name="connsiteY20" fmla="*/ 247650 h 2876550"/>
              <a:gd name="connsiteX21" fmla="*/ 3095741 w 3324840"/>
              <a:gd name="connsiteY21" fmla="*/ 352425 h 2876550"/>
              <a:gd name="connsiteX22" fmla="*/ 3200516 w 3324840"/>
              <a:gd name="connsiteY22" fmla="*/ 1019175 h 2876550"/>
              <a:gd name="connsiteX23" fmla="*/ 3314816 w 3324840"/>
              <a:gd name="connsiteY23" fmla="*/ 1657350 h 2876550"/>
              <a:gd name="connsiteX24" fmla="*/ 3324341 w 3324840"/>
              <a:gd name="connsiteY24" fmla="*/ 2600325 h 2876550"/>
              <a:gd name="connsiteX25" fmla="*/ 3305291 w 3324840"/>
              <a:gd name="connsiteY25" fmla="*/ 2762250 h 2876550"/>
              <a:gd name="connsiteX26" fmla="*/ 3276716 w 3324840"/>
              <a:gd name="connsiteY26" fmla="*/ 2781300 h 2876550"/>
              <a:gd name="connsiteX27" fmla="*/ 3133841 w 3324840"/>
              <a:gd name="connsiteY27" fmla="*/ 2790825 h 2876550"/>
              <a:gd name="connsiteX28" fmla="*/ 2724266 w 3324840"/>
              <a:gd name="connsiteY28" fmla="*/ 2800350 h 2876550"/>
              <a:gd name="connsiteX29" fmla="*/ 2371841 w 3324840"/>
              <a:gd name="connsiteY29" fmla="*/ 2857500 h 2876550"/>
              <a:gd name="connsiteX30" fmla="*/ 2086091 w 3324840"/>
              <a:gd name="connsiteY30" fmla="*/ 2867025 h 2876550"/>
              <a:gd name="connsiteX31" fmla="*/ 1371716 w 3324840"/>
              <a:gd name="connsiteY31" fmla="*/ 2876550 h 2876550"/>
              <a:gd name="connsiteX32" fmla="*/ 1171691 w 3324840"/>
              <a:gd name="connsiteY32" fmla="*/ 2857500 h 2876550"/>
              <a:gd name="connsiteX33" fmla="*/ 447791 w 3324840"/>
              <a:gd name="connsiteY33" fmla="*/ 2752725 h 2876550"/>
              <a:gd name="connsiteX34" fmla="*/ 19166 w 3324840"/>
              <a:gd name="connsiteY34" fmla="*/ 2695575 h 2876550"/>
              <a:gd name="connsiteX35" fmla="*/ 116 w 3324840"/>
              <a:gd name="connsiteY35" fmla="*/ 2590800 h 2876550"/>
              <a:gd name="connsiteX36" fmla="*/ 28691 w 3324840"/>
              <a:gd name="connsiteY36" fmla="*/ 2314575 h 2876550"/>
              <a:gd name="connsiteX37" fmla="*/ 85841 w 3324840"/>
              <a:gd name="connsiteY37" fmla="*/ 2095500 h 2876550"/>
              <a:gd name="connsiteX38" fmla="*/ 95366 w 3324840"/>
              <a:gd name="connsiteY38" fmla="*/ 1809750 h 2876550"/>
              <a:gd name="connsiteX39" fmla="*/ 95366 w 3324840"/>
              <a:gd name="connsiteY39" fmla="*/ 208597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24840" h="2876550">
                <a:moveTo>
                  <a:pt x="142991" y="1828800"/>
                </a:moveTo>
                <a:lnTo>
                  <a:pt x="142991" y="1828800"/>
                </a:lnTo>
                <a:cubicBezTo>
                  <a:pt x="292216" y="1831975"/>
                  <a:pt x="441429" y="1840898"/>
                  <a:pt x="590666" y="1838325"/>
                </a:cubicBezTo>
                <a:cubicBezTo>
                  <a:pt x="626158" y="1837713"/>
                  <a:pt x="659945" y="1818927"/>
                  <a:pt x="695441" y="1819275"/>
                </a:cubicBezTo>
                <a:cubicBezTo>
                  <a:pt x="984509" y="1822109"/>
                  <a:pt x="1273291" y="1838325"/>
                  <a:pt x="1562216" y="1847850"/>
                </a:cubicBezTo>
                <a:cubicBezTo>
                  <a:pt x="1683330" y="1878128"/>
                  <a:pt x="1710483" y="1907246"/>
                  <a:pt x="1838441" y="1819275"/>
                </a:cubicBezTo>
                <a:cubicBezTo>
                  <a:pt x="1851782" y="1810103"/>
                  <a:pt x="1836591" y="1785904"/>
                  <a:pt x="1828916" y="1771650"/>
                </a:cubicBezTo>
                <a:cubicBezTo>
                  <a:pt x="1813863" y="1743695"/>
                  <a:pt x="1790816" y="1720850"/>
                  <a:pt x="1771766" y="1695450"/>
                </a:cubicBezTo>
                <a:cubicBezTo>
                  <a:pt x="1765416" y="1638300"/>
                  <a:pt x="1760075" y="1581029"/>
                  <a:pt x="1752716" y="1524000"/>
                </a:cubicBezTo>
                <a:cubicBezTo>
                  <a:pt x="1747372" y="1482583"/>
                  <a:pt x="1737689" y="1441741"/>
                  <a:pt x="1733666" y="1400175"/>
                </a:cubicBezTo>
                <a:cubicBezTo>
                  <a:pt x="1728153" y="1343203"/>
                  <a:pt x="1727316" y="1285875"/>
                  <a:pt x="1724141" y="1228725"/>
                </a:cubicBezTo>
                <a:cubicBezTo>
                  <a:pt x="1730491" y="1092200"/>
                  <a:pt x="1731650" y="955334"/>
                  <a:pt x="1743191" y="819150"/>
                </a:cubicBezTo>
                <a:cubicBezTo>
                  <a:pt x="1747555" y="767649"/>
                  <a:pt x="1763536" y="717776"/>
                  <a:pt x="1771766" y="666750"/>
                </a:cubicBezTo>
                <a:cubicBezTo>
                  <a:pt x="1816313" y="390557"/>
                  <a:pt x="1764486" y="661458"/>
                  <a:pt x="1809866" y="361950"/>
                </a:cubicBezTo>
                <a:cubicBezTo>
                  <a:pt x="1817609" y="310848"/>
                  <a:pt x="1830380" y="260603"/>
                  <a:pt x="1838441" y="209550"/>
                </a:cubicBezTo>
                <a:cubicBezTo>
                  <a:pt x="1849436" y="139916"/>
                  <a:pt x="1857491" y="69850"/>
                  <a:pt x="1867016" y="0"/>
                </a:cubicBezTo>
                <a:lnTo>
                  <a:pt x="2590916" y="47625"/>
                </a:lnTo>
                <a:cubicBezTo>
                  <a:pt x="2657087" y="52242"/>
                  <a:pt x="2782893" y="69241"/>
                  <a:pt x="2838566" y="76200"/>
                </a:cubicBezTo>
                <a:cubicBezTo>
                  <a:pt x="2860791" y="95250"/>
                  <a:pt x="2881174" y="116688"/>
                  <a:pt x="2905241" y="133350"/>
                </a:cubicBezTo>
                <a:cubicBezTo>
                  <a:pt x="2922752" y="145473"/>
                  <a:pt x="2944422" y="150490"/>
                  <a:pt x="2962391" y="161925"/>
                </a:cubicBezTo>
                <a:cubicBezTo>
                  <a:pt x="2993298" y="181593"/>
                  <a:pt x="3029909" y="215282"/>
                  <a:pt x="3048116" y="247650"/>
                </a:cubicBezTo>
                <a:cubicBezTo>
                  <a:pt x="3066924" y="281087"/>
                  <a:pt x="3079866" y="317500"/>
                  <a:pt x="3095741" y="352425"/>
                </a:cubicBezTo>
                <a:cubicBezTo>
                  <a:pt x="3217311" y="1041320"/>
                  <a:pt x="3091107" y="303041"/>
                  <a:pt x="3200516" y="1019175"/>
                </a:cubicBezTo>
                <a:cubicBezTo>
                  <a:pt x="3245018" y="1310464"/>
                  <a:pt x="3260848" y="1378515"/>
                  <a:pt x="3314816" y="1657350"/>
                </a:cubicBezTo>
                <a:cubicBezTo>
                  <a:pt x="3317991" y="1971675"/>
                  <a:pt x="3327051" y="2285996"/>
                  <a:pt x="3324341" y="2600325"/>
                </a:cubicBezTo>
                <a:cubicBezTo>
                  <a:pt x="3323873" y="2654670"/>
                  <a:pt x="3319122" y="2709692"/>
                  <a:pt x="3305291" y="2762250"/>
                </a:cubicBezTo>
                <a:cubicBezTo>
                  <a:pt x="3302378" y="2773321"/>
                  <a:pt x="3288008" y="2779418"/>
                  <a:pt x="3276716" y="2781300"/>
                </a:cubicBezTo>
                <a:cubicBezTo>
                  <a:pt x="3229635" y="2789147"/>
                  <a:pt x="3181543" y="2789180"/>
                  <a:pt x="3133841" y="2790825"/>
                </a:cubicBezTo>
                <a:cubicBezTo>
                  <a:pt x="2997360" y="2795531"/>
                  <a:pt x="2860791" y="2797175"/>
                  <a:pt x="2724266" y="2800350"/>
                </a:cubicBezTo>
                <a:cubicBezTo>
                  <a:pt x="2606791" y="2819400"/>
                  <a:pt x="2490206" y="2845133"/>
                  <a:pt x="2371841" y="2857500"/>
                </a:cubicBezTo>
                <a:cubicBezTo>
                  <a:pt x="2277054" y="2867403"/>
                  <a:pt x="2181377" y="2865210"/>
                  <a:pt x="2086091" y="2867025"/>
                </a:cubicBezTo>
                <a:lnTo>
                  <a:pt x="1371716" y="2876550"/>
                </a:lnTo>
                <a:cubicBezTo>
                  <a:pt x="1305041" y="2870200"/>
                  <a:pt x="1238074" y="2866397"/>
                  <a:pt x="1171691" y="2857500"/>
                </a:cubicBezTo>
                <a:cubicBezTo>
                  <a:pt x="930037" y="2825113"/>
                  <a:pt x="689998" y="2780672"/>
                  <a:pt x="447791" y="2752725"/>
                </a:cubicBezTo>
                <a:cubicBezTo>
                  <a:pt x="139471" y="2717150"/>
                  <a:pt x="282222" y="2737110"/>
                  <a:pt x="19166" y="2695575"/>
                </a:cubicBezTo>
                <a:cubicBezTo>
                  <a:pt x="12816" y="2660650"/>
                  <a:pt x="1535" y="2626269"/>
                  <a:pt x="116" y="2590800"/>
                </a:cubicBezTo>
                <a:cubicBezTo>
                  <a:pt x="-1772" y="2543608"/>
                  <a:pt x="19747" y="2357060"/>
                  <a:pt x="28691" y="2314575"/>
                </a:cubicBezTo>
                <a:cubicBezTo>
                  <a:pt x="44238" y="2240725"/>
                  <a:pt x="85841" y="2095500"/>
                  <a:pt x="85841" y="2095500"/>
                </a:cubicBezTo>
                <a:cubicBezTo>
                  <a:pt x="102729" y="1943508"/>
                  <a:pt x="95366" y="2038526"/>
                  <a:pt x="95366" y="1809750"/>
                </a:cubicBezTo>
                <a:lnTo>
                  <a:pt x="95366" y="208597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8F7732-EF37-E045-C724-CDA67474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200" y="2106000"/>
            <a:ext cx="6070412" cy="30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起訖站不同路線 </a:t>
            </a:r>
            <a:r>
              <a:rPr lang="en-US" altLang="zh-TW" sz="3200" dirty="0">
                <a:solidFill>
                  <a:srgbClr val="006600"/>
                </a:solidFill>
              </a:rPr>
              <a:t>(</a:t>
            </a:r>
            <a:r>
              <a:rPr lang="zh-TW" altLang="en-US" sz="3200" dirty="0">
                <a:solidFill>
                  <a:srgbClr val="006600"/>
                </a:solidFill>
              </a:rPr>
              <a:t>需轉乘一次</a:t>
            </a:r>
            <a:r>
              <a:rPr lang="en-US" altLang="zh-TW" sz="3200" dirty="0">
                <a:solidFill>
                  <a:srgbClr val="006600"/>
                </a:solidFill>
              </a:rPr>
              <a:t>)</a:t>
            </a:r>
            <a:endParaRPr lang="zh-TW" altLang="en-US" sz="3200" dirty="0">
              <a:solidFill>
                <a:srgbClr val="00660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30A8EE-F26B-E870-DEF0-BBC43BD2AE0B}"/>
              </a:ext>
            </a:extLst>
          </p:cNvPr>
          <p:cNvSpPr txBox="1"/>
          <p:nvPr/>
        </p:nvSpPr>
        <p:spPr>
          <a:xfrm>
            <a:off x="6372225" y="994142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動物園 → 新店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F01E0A-D5F8-D385-EC93-7B209BC8A847}"/>
              </a:ext>
            </a:extLst>
          </p:cNvPr>
          <p:cNvSpPr txBox="1"/>
          <p:nvPr/>
        </p:nvSpPr>
        <p:spPr>
          <a:xfrm>
            <a:off x="8099758" y="836714"/>
            <a:ext cx="32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startRoute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文湖線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”</a:t>
            </a:r>
            <a:br>
              <a:rPr lang="en-US" altLang="zh-TW" b="1" dirty="0">
                <a:solidFill>
                  <a:srgbClr val="006600"/>
                </a:solidFill>
                <a:latin typeface="+mn-ea"/>
              </a:rPr>
            </a:br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endRoute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松山新店線</a:t>
            </a:r>
            <a:r>
              <a:rPr lang="en-US" altLang="zh-TW" dirty="0">
                <a:latin typeface="+mn-ea"/>
              </a:rPr>
              <a:t>”</a:t>
            </a:r>
            <a:endParaRPr lang="zh-TW" altLang="en-US" dirty="0">
              <a:latin typeface="+mn-ea"/>
            </a:endParaRP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4636AA9-01A2-1683-F2CA-6FED22A8DE4E}"/>
              </a:ext>
            </a:extLst>
          </p:cNvPr>
          <p:cNvSpPr/>
          <p:nvPr/>
        </p:nvSpPr>
        <p:spPr>
          <a:xfrm>
            <a:off x="6372225" y="1714500"/>
            <a:ext cx="76200" cy="1581150"/>
          </a:xfrm>
          <a:custGeom>
            <a:avLst/>
            <a:gdLst>
              <a:gd name="connsiteX0" fmla="*/ 38100 w 76200"/>
              <a:gd name="connsiteY0" fmla="*/ 0 h 1581150"/>
              <a:gd name="connsiteX1" fmla="*/ 38100 w 76200"/>
              <a:gd name="connsiteY1" fmla="*/ 0 h 1581150"/>
              <a:gd name="connsiteX2" fmla="*/ 57150 w 76200"/>
              <a:gd name="connsiteY2" fmla="*/ 123825 h 1581150"/>
              <a:gd name="connsiteX3" fmla="*/ 66675 w 76200"/>
              <a:gd name="connsiteY3" fmla="*/ 257175 h 1581150"/>
              <a:gd name="connsiteX4" fmla="*/ 76200 w 76200"/>
              <a:gd name="connsiteY4" fmla="*/ 371475 h 1581150"/>
              <a:gd name="connsiteX5" fmla="*/ 57150 w 76200"/>
              <a:gd name="connsiteY5" fmla="*/ 628650 h 1581150"/>
              <a:gd name="connsiteX6" fmla="*/ 19050 w 76200"/>
              <a:gd name="connsiteY6" fmla="*/ 866775 h 1581150"/>
              <a:gd name="connsiteX7" fmla="*/ 9525 w 76200"/>
              <a:gd name="connsiteY7" fmla="*/ 1371600 h 1581150"/>
              <a:gd name="connsiteX8" fmla="*/ 0 w 76200"/>
              <a:gd name="connsiteY8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00" h="1581150">
                <a:moveTo>
                  <a:pt x="38100" y="0"/>
                </a:moveTo>
                <a:lnTo>
                  <a:pt x="38100" y="0"/>
                </a:lnTo>
                <a:cubicBezTo>
                  <a:pt x="44450" y="41275"/>
                  <a:pt x="52538" y="82320"/>
                  <a:pt x="57150" y="123825"/>
                </a:cubicBezTo>
                <a:cubicBezTo>
                  <a:pt x="62071" y="168116"/>
                  <a:pt x="63257" y="212743"/>
                  <a:pt x="66675" y="257175"/>
                </a:cubicBezTo>
                <a:cubicBezTo>
                  <a:pt x="69607" y="295294"/>
                  <a:pt x="73025" y="333375"/>
                  <a:pt x="76200" y="371475"/>
                </a:cubicBezTo>
                <a:cubicBezTo>
                  <a:pt x="69850" y="457200"/>
                  <a:pt x="67003" y="543257"/>
                  <a:pt x="57150" y="628650"/>
                </a:cubicBezTo>
                <a:cubicBezTo>
                  <a:pt x="47936" y="708505"/>
                  <a:pt x="19050" y="866775"/>
                  <a:pt x="19050" y="866775"/>
                </a:cubicBezTo>
                <a:cubicBezTo>
                  <a:pt x="15875" y="1035050"/>
                  <a:pt x="14012" y="1203355"/>
                  <a:pt x="9525" y="1371600"/>
                </a:cubicBezTo>
                <a:cubicBezTo>
                  <a:pt x="7661" y="1441497"/>
                  <a:pt x="0" y="1581150"/>
                  <a:pt x="0" y="1581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7863E1EC-EC5A-4061-169A-0360D5A20B93}"/>
              </a:ext>
            </a:extLst>
          </p:cNvPr>
          <p:cNvSpPr/>
          <p:nvPr/>
        </p:nvSpPr>
        <p:spPr>
          <a:xfrm>
            <a:off x="4781434" y="1514475"/>
            <a:ext cx="3324840" cy="2876550"/>
          </a:xfrm>
          <a:custGeom>
            <a:avLst/>
            <a:gdLst>
              <a:gd name="connsiteX0" fmla="*/ 142991 w 3324840"/>
              <a:gd name="connsiteY0" fmla="*/ 1828800 h 2876550"/>
              <a:gd name="connsiteX1" fmla="*/ 142991 w 3324840"/>
              <a:gd name="connsiteY1" fmla="*/ 1828800 h 2876550"/>
              <a:gd name="connsiteX2" fmla="*/ 590666 w 3324840"/>
              <a:gd name="connsiteY2" fmla="*/ 1838325 h 2876550"/>
              <a:gd name="connsiteX3" fmla="*/ 695441 w 3324840"/>
              <a:gd name="connsiteY3" fmla="*/ 1819275 h 2876550"/>
              <a:gd name="connsiteX4" fmla="*/ 1562216 w 3324840"/>
              <a:gd name="connsiteY4" fmla="*/ 1847850 h 2876550"/>
              <a:gd name="connsiteX5" fmla="*/ 1838441 w 3324840"/>
              <a:gd name="connsiteY5" fmla="*/ 1819275 h 2876550"/>
              <a:gd name="connsiteX6" fmla="*/ 1828916 w 3324840"/>
              <a:gd name="connsiteY6" fmla="*/ 1771650 h 2876550"/>
              <a:gd name="connsiteX7" fmla="*/ 1771766 w 3324840"/>
              <a:gd name="connsiteY7" fmla="*/ 1695450 h 2876550"/>
              <a:gd name="connsiteX8" fmla="*/ 1752716 w 3324840"/>
              <a:gd name="connsiteY8" fmla="*/ 1524000 h 2876550"/>
              <a:gd name="connsiteX9" fmla="*/ 1733666 w 3324840"/>
              <a:gd name="connsiteY9" fmla="*/ 1400175 h 2876550"/>
              <a:gd name="connsiteX10" fmla="*/ 1724141 w 3324840"/>
              <a:gd name="connsiteY10" fmla="*/ 1228725 h 2876550"/>
              <a:gd name="connsiteX11" fmla="*/ 1743191 w 3324840"/>
              <a:gd name="connsiteY11" fmla="*/ 819150 h 2876550"/>
              <a:gd name="connsiteX12" fmla="*/ 1771766 w 3324840"/>
              <a:gd name="connsiteY12" fmla="*/ 666750 h 2876550"/>
              <a:gd name="connsiteX13" fmla="*/ 1809866 w 3324840"/>
              <a:gd name="connsiteY13" fmla="*/ 361950 h 2876550"/>
              <a:gd name="connsiteX14" fmla="*/ 1838441 w 3324840"/>
              <a:gd name="connsiteY14" fmla="*/ 209550 h 2876550"/>
              <a:gd name="connsiteX15" fmla="*/ 1867016 w 3324840"/>
              <a:gd name="connsiteY15" fmla="*/ 0 h 2876550"/>
              <a:gd name="connsiteX16" fmla="*/ 2590916 w 3324840"/>
              <a:gd name="connsiteY16" fmla="*/ 47625 h 2876550"/>
              <a:gd name="connsiteX17" fmla="*/ 2838566 w 3324840"/>
              <a:gd name="connsiteY17" fmla="*/ 76200 h 2876550"/>
              <a:gd name="connsiteX18" fmla="*/ 2905241 w 3324840"/>
              <a:gd name="connsiteY18" fmla="*/ 133350 h 2876550"/>
              <a:gd name="connsiteX19" fmla="*/ 2962391 w 3324840"/>
              <a:gd name="connsiteY19" fmla="*/ 161925 h 2876550"/>
              <a:gd name="connsiteX20" fmla="*/ 3048116 w 3324840"/>
              <a:gd name="connsiteY20" fmla="*/ 247650 h 2876550"/>
              <a:gd name="connsiteX21" fmla="*/ 3095741 w 3324840"/>
              <a:gd name="connsiteY21" fmla="*/ 352425 h 2876550"/>
              <a:gd name="connsiteX22" fmla="*/ 3200516 w 3324840"/>
              <a:gd name="connsiteY22" fmla="*/ 1019175 h 2876550"/>
              <a:gd name="connsiteX23" fmla="*/ 3314816 w 3324840"/>
              <a:gd name="connsiteY23" fmla="*/ 1657350 h 2876550"/>
              <a:gd name="connsiteX24" fmla="*/ 3324341 w 3324840"/>
              <a:gd name="connsiteY24" fmla="*/ 2600325 h 2876550"/>
              <a:gd name="connsiteX25" fmla="*/ 3305291 w 3324840"/>
              <a:gd name="connsiteY25" fmla="*/ 2762250 h 2876550"/>
              <a:gd name="connsiteX26" fmla="*/ 3276716 w 3324840"/>
              <a:gd name="connsiteY26" fmla="*/ 2781300 h 2876550"/>
              <a:gd name="connsiteX27" fmla="*/ 3133841 w 3324840"/>
              <a:gd name="connsiteY27" fmla="*/ 2790825 h 2876550"/>
              <a:gd name="connsiteX28" fmla="*/ 2724266 w 3324840"/>
              <a:gd name="connsiteY28" fmla="*/ 2800350 h 2876550"/>
              <a:gd name="connsiteX29" fmla="*/ 2371841 w 3324840"/>
              <a:gd name="connsiteY29" fmla="*/ 2857500 h 2876550"/>
              <a:gd name="connsiteX30" fmla="*/ 2086091 w 3324840"/>
              <a:gd name="connsiteY30" fmla="*/ 2867025 h 2876550"/>
              <a:gd name="connsiteX31" fmla="*/ 1371716 w 3324840"/>
              <a:gd name="connsiteY31" fmla="*/ 2876550 h 2876550"/>
              <a:gd name="connsiteX32" fmla="*/ 1171691 w 3324840"/>
              <a:gd name="connsiteY32" fmla="*/ 2857500 h 2876550"/>
              <a:gd name="connsiteX33" fmla="*/ 447791 w 3324840"/>
              <a:gd name="connsiteY33" fmla="*/ 2752725 h 2876550"/>
              <a:gd name="connsiteX34" fmla="*/ 19166 w 3324840"/>
              <a:gd name="connsiteY34" fmla="*/ 2695575 h 2876550"/>
              <a:gd name="connsiteX35" fmla="*/ 116 w 3324840"/>
              <a:gd name="connsiteY35" fmla="*/ 2590800 h 2876550"/>
              <a:gd name="connsiteX36" fmla="*/ 28691 w 3324840"/>
              <a:gd name="connsiteY36" fmla="*/ 2314575 h 2876550"/>
              <a:gd name="connsiteX37" fmla="*/ 85841 w 3324840"/>
              <a:gd name="connsiteY37" fmla="*/ 2095500 h 2876550"/>
              <a:gd name="connsiteX38" fmla="*/ 95366 w 3324840"/>
              <a:gd name="connsiteY38" fmla="*/ 1809750 h 2876550"/>
              <a:gd name="connsiteX39" fmla="*/ 95366 w 3324840"/>
              <a:gd name="connsiteY39" fmla="*/ 208597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24840" h="2876550">
                <a:moveTo>
                  <a:pt x="142991" y="1828800"/>
                </a:moveTo>
                <a:lnTo>
                  <a:pt x="142991" y="1828800"/>
                </a:lnTo>
                <a:cubicBezTo>
                  <a:pt x="292216" y="1831975"/>
                  <a:pt x="441429" y="1840898"/>
                  <a:pt x="590666" y="1838325"/>
                </a:cubicBezTo>
                <a:cubicBezTo>
                  <a:pt x="626158" y="1837713"/>
                  <a:pt x="659945" y="1818927"/>
                  <a:pt x="695441" y="1819275"/>
                </a:cubicBezTo>
                <a:cubicBezTo>
                  <a:pt x="984509" y="1822109"/>
                  <a:pt x="1273291" y="1838325"/>
                  <a:pt x="1562216" y="1847850"/>
                </a:cubicBezTo>
                <a:cubicBezTo>
                  <a:pt x="1683330" y="1878128"/>
                  <a:pt x="1710483" y="1907246"/>
                  <a:pt x="1838441" y="1819275"/>
                </a:cubicBezTo>
                <a:cubicBezTo>
                  <a:pt x="1851782" y="1810103"/>
                  <a:pt x="1836591" y="1785904"/>
                  <a:pt x="1828916" y="1771650"/>
                </a:cubicBezTo>
                <a:cubicBezTo>
                  <a:pt x="1813863" y="1743695"/>
                  <a:pt x="1790816" y="1720850"/>
                  <a:pt x="1771766" y="1695450"/>
                </a:cubicBezTo>
                <a:cubicBezTo>
                  <a:pt x="1765416" y="1638300"/>
                  <a:pt x="1760075" y="1581029"/>
                  <a:pt x="1752716" y="1524000"/>
                </a:cubicBezTo>
                <a:cubicBezTo>
                  <a:pt x="1747372" y="1482583"/>
                  <a:pt x="1737689" y="1441741"/>
                  <a:pt x="1733666" y="1400175"/>
                </a:cubicBezTo>
                <a:cubicBezTo>
                  <a:pt x="1728153" y="1343203"/>
                  <a:pt x="1727316" y="1285875"/>
                  <a:pt x="1724141" y="1228725"/>
                </a:cubicBezTo>
                <a:cubicBezTo>
                  <a:pt x="1730491" y="1092200"/>
                  <a:pt x="1731650" y="955334"/>
                  <a:pt x="1743191" y="819150"/>
                </a:cubicBezTo>
                <a:cubicBezTo>
                  <a:pt x="1747555" y="767649"/>
                  <a:pt x="1763536" y="717776"/>
                  <a:pt x="1771766" y="666750"/>
                </a:cubicBezTo>
                <a:cubicBezTo>
                  <a:pt x="1816313" y="390557"/>
                  <a:pt x="1764486" y="661458"/>
                  <a:pt x="1809866" y="361950"/>
                </a:cubicBezTo>
                <a:cubicBezTo>
                  <a:pt x="1817609" y="310848"/>
                  <a:pt x="1830380" y="260603"/>
                  <a:pt x="1838441" y="209550"/>
                </a:cubicBezTo>
                <a:cubicBezTo>
                  <a:pt x="1849436" y="139916"/>
                  <a:pt x="1857491" y="69850"/>
                  <a:pt x="1867016" y="0"/>
                </a:cubicBezTo>
                <a:lnTo>
                  <a:pt x="2590916" y="47625"/>
                </a:lnTo>
                <a:cubicBezTo>
                  <a:pt x="2657087" y="52242"/>
                  <a:pt x="2782893" y="69241"/>
                  <a:pt x="2838566" y="76200"/>
                </a:cubicBezTo>
                <a:cubicBezTo>
                  <a:pt x="2860791" y="95250"/>
                  <a:pt x="2881174" y="116688"/>
                  <a:pt x="2905241" y="133350"/>
                </a:cubicBezTo>
                <a:cubicBezTo>
                  <a:pt x="2922752" y="145473"/>
                  <a:pt x="2944422" y="150490"/>
                  <a:pt x="2962391" y="161925"/>
                </a:cubicBezTo>
                <a:cubicBezTo>
                  <a:pt x="2993298" y="181593"/>
                  <a:pt x="3029909" y="215282"/>
                  <a:pt x="3048116" y="247650"/>
                </a:cubicBezTo>
                <a:cubicBezTo>
                  <a:pt x="3066924" y="281087"/>
                  <a:pt x="3079866" y="317500"/>
                  <a:pt x="3095741" y="352425"/>
                </a:cubicBezTo>
                <a:cubicBezTo>
                  <a:pt x="3217311" y="1041320"/>
                  <a:pt x="3091107" y="303041"/>
                  <a:pt x="3200516" y="1019175"/>
                </a:cubicBezTo>
                <a:cubicBezTo>
                  <a:pt x="3245018" y="1310464"/>
                  <a:pt x="3260848" y="1378515"/>
                  <a:pt x="3314816" y="1657350"/>
                </a:cubicBezTo>
                <a:cubicBezTo>
                  <a:pt x="3317991" y="1971675"/>
                  <a:pt x="3327051" y="2285996"/>
                  <a:pt x="3324341" y="2600325"/>
                </a:cubicBezTo>
                <a:cubicBezTo>
                  <a:pt x="3323873" y="2654670"/>
                  <a:pt x="3319122" y="2709692"/>
                  <a:pt x="3305291" y="2762250"/>
                </a:cubicBezTo>
                <a:cubicBezTo>
                  <a:pt x="3302378" y="2773321"/>
                  <a:pt x="3288008" y="2779418"/>
                  <a:pt x="3276716" y="2781300"/>
                </a:cubicBezTo>
                <a:cubicBezTo>
                  <a:pt x="3229635" y="2789147"/>
                  <a:pt x="3181543" y="2789180"/>
                  <a:pt x="3133841" y="2790825"/>
                </a:cubicBezTo>
                <a:cubicBezTo>
                  <a:pt x="2997360" y="2795531"/>
                  <a:pt x="2860791" y="2797175"/>
                  <a:pt x="2724266" y="2800350"/>
                </a:cubicBezTo>
                <a:cubicBezTo>
                  <a:pt x="2606791" y="2819400"/>
                  <a:pt x="2490206" y="2845133"/>
                  <a:pt x="2371841" y="2857500"/>
                </a:cubicBezTo>
                <a:cubicBezTo>
                  <a:pt x="2277054" y="2867403"/>
                  <a:pt x="2181377" y="2865210"/>
                  <a:pt x="2086091" y="2867025"/>
                </a:cubicBezTo>
                <a:lnTo>
                  <a:pt x="1371716" y="2876550"/>
                </a:lnTo>
                <a:cubicBezTo>
                  <a:pt x="1305041" y="2870200"/>
                  <a:pt x="1238074" y="2866397"/>
                  <a:pt x="1171691" y="2857500"/>
                </a:cubicBezTo>
                <a:cubicBezTo>
                  <a:pt x="930037" y="2825113"/>
                  <a:pt x="689998" y="2780672"/>
                  <a:pt x="447791" y="2752725"/>
                </a:cubicBezTo>
                <a:cubicBezTo>
                  <a:pt x="139471" y="2717150"/>
                  <a:pt x="282222" y="2737110"/>
                  <a:pt x="19166" y="2695575"/>
                </a:cubicBezTo>
                <a:cubicBezTo>
                  <a:pt x="12816" y="2660650"/>
                  <a:pt x="1535" y="2626269"/>
                  <a:pt x="116" y="2590800"/>
                </a:cubicBezTo>
                <a:cubicBezTo>
                  <a:pt x="-1772" y="2543608"/>
                  <a:pt x="19747" y="2357060"/>
                  <a:pt x="28691" y="2314575"/>
                </a:cubicBezTo>
                <a:cubicBezTo>
                  <a:pt x="44238" y="2240725"/>
                  <a:pt x="85841" y="2095500"/>
                  <a:pt x="85841" y="2095500"/>
                </a:cubicBezTo>
                <a:cubicBezTo>
                  <a:pt x="102729" y="1943508"/>
                  <a:pt x="95366" y="2038526"/>
                  <a:pt x="95366" y="1809750"/>
                </a:cubicBezTo>
                <a:lnTo>
                  <a:pt x="95366" y="208597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765132-F096-16BD-00E4-CA67E940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1126800"/>
            <a:ext cx="2470204" cy="49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5594A77-2098-3BBB-FF9F-9FAF1CE3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200" y="2106000"/>
            <a:ext cx="6070412" cy="3020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6F5569-918E-9088-A300-5720E739AE85}"/>
              </a:ext>
            </a:extLst>
          </p:cNvPr>
          <p:cNvSpPr/>
          <p:nvPr/>
        </p:nvSpPr>
        <p:spPr>
          <a:xfrm>
            <a:off x="6448425" y="3562351"/>
            <a:ext cx="1274279" cy="612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3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起訖站不同路線 </a:t>
            </a:r>
            <a:r>
              <a:rPr lang="en-US" altLang="zh-TW" sz="3200" dirty="0">
                <a:solidFill>
                  <a:srgbClr val="006600"/>
                </a:solidFill>
              </a:rPr>
              <a:t>(</a:t>
            </a:r>
            <a:r>
              <a:rPr lang="zh-TW" altLang="en-US" sz="3200" dirty="0">
                <a:solidFill>
                  <a:srgbClr val="006600"/>
                </a:solidFill>
              </a:rPr>
              <a:t>需轉乘一次</a:t>
            </a:r>
            <a:r>
              <a:rPr lang="en-US" altLang="zh-TW" sz="3200" dirty="0">
                <a:solidFill>
                  <a:srgbClr val="006600"/>
                </a:solidFill>
              </a:rPr>
              <a:t>)</a:t>
            </a:r>
            <a:endParaRPr lang="zh-TW" altLang="en-US" sz="3200" dirty="0">
              <a:solidFill>
                <a:srgbClr val="00660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30A8EE-F26B-E870-DEF0-BBC43BD2AE0B}"/>
              </a:ext>
            </a:extLst>
          </p:cNvPr>
          <p:cNvSpPr txBox="1"/>
          <p:nvPr/>
        </p:nvSpPr>
        <p:spPr>
          <a:xfrm>
            <a:off x="6372225" y="994142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動物園 → 新店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F01E0A-D5F8-D385-EC93-7B209BC8A847}"/>
              </a:ext>
            </a:extLst>
          </p:cNvPr>
          <p:cNvSpPr txBox="1"/>
          <p:nvPr/>
        </p:nvSpPr>
        <p:spPr>
          <a:xfrm>
            <a:off x="8099758" y="836714"/>
            <a:ext cx="32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startRoute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文湖線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”</a:t>
            </a:r>
            <a:br>
              <a:rPr lang="en-US" altLang="zh-TW" b="1" dirty="0">
                <a:solidFill>
                  <a:srgbClr val="006600"/>
                </a:solidFill>
                <a:latin typeface="+mn-ea"/>
              </a:rPr>
            </a:br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endRoute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松山新店線</a:t>
            </a:r>
            <a:r>
              <a:rPr lang="en-US" altLang="zh-TW" dirty="0">
                <a:latin typeface="+mn-ea"/>
              </a:rPr>
              <a:t>”</a:t>
            </a:r>
            <a:endParaRPr lang="zh-TW" altLang="en-US" dirty="0">
              <a:latin typeface="+mn-ea"/>
            </a:endParaRP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4636AA9-01A2-1683-F2CA-6FED22A8DE4E}"/>
              </a:ext>
            </a:extLst>
          </p:cNvPr>
          <p:cNvSpPr/>
          <p:nvPr/>
        </p:nvSpPr>
        <p:spPr>
          <a:xfrm>
            <a:off x="6372225" y="1714500"/>
            <a:ext cx="76200" cy="1581150"/>
          </a:xfrm>
          <a:custGeom>
            <a:avLst/>
            <a:gdLst>
              <a:gd name="connsiteX0" fmla="*/ 38100 w 76200"/>
              <a:gd name="connsiteY0" fmla="*/ 0 h 1581150"/>
              <a:gd name="connsiteX1" fmla="*/ 38100 w 76200"/>
              <a:gd name="connsiteY1" fmla="*/ 0 h 1581150"/>
              <a:gd name="connsiteX2" fmla="*/ 57150 w 76200"/>
              <a:gd name="connsiteY2" fmla="*/ 123825 h 1581150"/>
              <a:gd name="connsiteX3" fmla="*/ 66675 w 76200"/>
              <a:gd name="connsiteY3" fmla="*/ 257175 h 1581150"/>
              <a:gd name="connsiteX4" fmla="*/ 76200 w 76200"/>
              <a:gd name="connsiteY4" fmla="*/ 371475 h 1581150"/>
              <a:gd name="connsiteX5" fmla="*/ 57150 w 76200"/>
              <a:gd name="connsiteY5" fmla="*/ 628650 h 1581150"/>
              <a:gd name="connsiteX6" fmla="*/ 19050 w 76200"/>
              <a:gd name="connsiteY6" fmla="*/ 866775 h 1581150"/>
              <a:gd name="connsiteX7" fmla="*/ 9525 w 76200"/>
              <a:gd name="connsiteY7" fmla="*/ 1371600 h 1581150"/>
              <a:gd name="connsiteX8" fmla="*/ 0 w 76200"/>
              <a:gd name="connsiteY8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00" h="1581150">
                <a:moveTo>
                  <a:pt x="38100" y="0"/>
                </a:moveTo>
                <a:lnTo>
                  <a:pt x="38100" y="0"/>
                </a:lnTo>
                <a:cubicBezTo>
                  <a:pt x="44450" y="41275"/>
                  <a:pt x="52538" y="82320"/>
                  <a:pt x="57150" y="123825"/>
                </a:cubicBezTo>
                <a:cubicBezTo>
                  <a:pt x="62071" y="168116"/>
                  <a:pt x="63257" y="212743"/>
                  <a:pt x="66675" y="257175"/>
                </a:cubicBezTo>
                <a:cubicBezTo>
                  <a:pt x="69607" y="295294"/>
                  <a:pt x="73025" y="333375"/>
                  <a:pt x="76200" y="371475"/>
                </a:cubicBezTo>
                <a:cubicBezTo>
                  <a:pt x="69850" y="457200"/>
                  <a:pt x="67003" y="543257"/>
                  <a:pt x="57150" y="628650"/>
                </a:cubicBezTo>
                <a:cubicBezTo>
                  <a:pt x="47936" y="708505"/>
                  <a:pt x="19050" y="866775"/>
                  <a:pt x="19050" y="866775"/>
                </a:cubicBezTo>
                <a:cubicBezTo>
                  <a:pt x="15875" y="1035050"/>
                  <a:pt x="14012" y="1203355"/>
                  <a:pt x="9525" y="1371600"/>
                </a:cubicBezTo>
                <a:cubicBezTo>
                  <a:pt x="7661" y="1441497"/>
                  <a:pt x="0" y="1581150"/>
                  <a:pt x="0" y="1581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7863E1EC-EC5A-4061-169A-0360D5A20B93}"/>
              </a:ext>
            </a:extLst>
          </p:cNvPr>
          <p:cNvSpPr/>
          <p:nvPr/>
        </p:nvSpPr>
        <p:spPr>
          <a:xfrm>
            <a:off x="4781434" y="1514475"/>
            <a:ext cx="3324840" cy="2876550"/>
          </a:xfrm>
          <a:custGeom>
            <a:avLst/>
            <a:gdLst>
              <a:gd name="connsiteX0" fmla="*/ 142991 w 3324840"/>
              <a:gd name="connsiteY0" fmla="*/ 1828800 h 2876550"/>
              <a:gd name="connsiteX1" fmla="*/ 142991 w 3324840"/>
              <a:gd name="connsiteY1" fmla="*/ 1828800 h 2876550"/>
              <a:gd name="connsiteX2" fmla="*/ 590666 w 3324840"/>
              <a:gd name="connsiteY2" fmla="*/ 1838325 h 2876550"/>
              <a:gd name="connsiteX3" fmla="*/ 695441 w 3324840"/>
              <a:gd name="connsiteY3" fmla="*/ 1819275 h 2876550"/>
              <a:gd name="connsiteX4" fmla="*/ 1562216 w 3324840"/>
              <a:gd name="connsiteY4" fmla="*/ 1847850 h 2876550"/>
              <a:gd name="connsiteX5" fmla="*/ 1838441 w 3324840"/>
              <a:gd name="connsiteY5" fmla="*/ 1819275 h 2876550"/>
              <a:gd name="connsiteX6" fmla="*/ 1828916 w 3324840"/>
              <a:gd name="connsiteY6" fmla="*/ 1771650 h 2876550"/>
              <a:gd name="connsiteX7" fmla="*/ 1771766 w 3324840"/>
              <a:gd name="connsiteY7" fmla="*/ 1695450 h 2876550"/>
              <a:gd name="connsiteX8" fmla="*/ 1752716 w 3324840"/>
              <a:gd name="connsiteY8" fmla="*/ 1524000 h 2876550"/>
              <a:gd name="connsiteX9" fmla="*/ 1733666 w 3324840"/>
              <a:gd name="connsiteY9" fmla="*/ 1400175 h 2876550"/>
              <a:gd name="connsiteX10" fmla="*/ 1724141 w 3324840"/>
              <a:gd name="connsiteY10" fmla="*/ 1228725 h 2876550"/>
              <a:gd name="connsiteX11" fmla="*/ 1743191 w 3324840"/>
              <a:gd name="connsiteY11" fmla="*/ 819150 h 2876550"/>
              <a:gd name="connsiteX12" fmla="*/ 1771766 w 3324840"/>
              <a:gd name="connsiteY12" fmla="*/ 666750 h 2876550"/>
              <a:gd name="connsiteX13" fmla="*/ 1809866 w 3324840"/>
              <a:gd name="connsiteY13" fmla="*/ 361950 h 2876550"/>
              <a:gd name="connsiteX14" fmla="*/ 1838441 w 3324840"/>
              <a:gd name="connsiteY14" fmla="*/ 209550 h 2876550"/>
              <a:gd name="connsiteX15" fmla="*/ 1867016 w 3324840"/>
              <a:gd name="connsiteY15" fmla="*/ 0 h 2876550"/>
              <a:gd name="connsiteX16" fmla="*/ 2590916 w 3324840"/>
              <a:gd name="connsiteY16" fmla="*/ 47625 h 2876550"/>
              <a:gd name="connsiteX17" fmla="*/ 2838566 w 3324840"/>
              <a:gd name="connsiteY17" fmla="*/ 76200 h 2876550"/>
              <a:gd name="connsiteX18" fmla="*/ 2905241 w 3324840"/>
              <a:gd name="connsiteY18" fmla="*/ 133350 h 2876550"/>
              <a:gd name="connsiteX19" fmla="*/ 2962391 w 3324840"/>
              <a:gd name="connsiteY19" fmla="*/ 161925 h 2876550"/>
              <a:gd name="connsiteX20" fmla="*/ 3048116 w 3324840"/>
              <a:gd name="connsiteY20" fmla="*/ 247650 h 2876550"/>
              <a:gd name="connsiteX21" fmla="*/ 3095741 w 3324840"/>
              <a:gd name="connsiteY21" fmla="*/ 352425 h 2876550"/>
              <a:gd name="connsiteX22" fmla="*/ 3200516 w 3324840"/>
              <a:gd name="connsiteY22" fmla="*/ 1019175 h 2876550"/>
              <a:gd name="connsiteX23" fmla="*/ 3314816 w 3324840"/>
              <a:gd name="connsiteY23" fmla="*/ 1657350 h 2876550"/>
              <a:gd name="connsiteX24" fmla="*/ 3324341 w 3324840"/>
              <a:gd name="connsiteY24" fmla="*/ 2600325 h 2876550"/>
              <a:gd name="connsiteX25" fmla="*/ 3305291 w 3324840"/>
              <a:gd name="connsiteY25" fmla="*/ 2762250 h 2876550"/>
              <a:gd name="connsiteX26" fmla="*/ 3276716 w 3324840"/>
              <a:gd name="connsiteY26" fmla="*/ 2781300 h 2876550"/>
              <a:gd name="connsiteX27" fmla="*/ 3133841 w 3324840"/>
              <a:gd name="connsiteY27" fmla="*/ 2790825 h 2876550"/>
              <a:gd name="connsiteX28" fmla="*/ 2724266 w 3324840"/>
              <a:gd name="connsiteY28" fmla="*/ 2800350 h 2876550"/>
              <a:gd name="connsiteX29" fmla="*/ 2371841 w 3324840"/>
              <a:gd name="connsiteY29" fmla="*/ 2857500 h 2876550"/>
              <a:gd name="connsiteX30" fmla="*/ 2086091 w 3324840"/>
              <a:gd name="connsiteY30" fmla="*/ 2867025 h 2876550"/>
              <a:gd name="connsiteX31" fmla="*/ 1371716 w 3324840"/>
              <a:gd name="connsiteY31" fmla="*/ 2876550 h 2876550"/>
              <a:gd name="connsiteX32" fmla="*/ 1171691 w 3324840"/>
              <a:gd name="connsiteY32" fmla="*/ 2857500 h 2876550"/>
              <a:gd name="connsiteX33" fmla="*/ 447791 w 3324840"/>
              <a:gd name="connsiteY33" fmla="*/ 2752725 h 2876550"/>
              <a:gd name="connsiteX34" fmla="*/ 19166 w 3324840"/>
              <a:gd name="connsiteY34" fmla="*/ 2695575 h 2876550"/>
              <a:gd name="connsiteX35" fmla="*/ 116 w 3324840"/>
              <a:gd name="connsiteY35" fmla="*/ 2590800 h 2876550"/>
              <a:gd name="connsiteX36" fmla="*/ 28691 w 3324840"/>
              <a:gd name="connsiteY36" fmla="*/ 2314575 h 2876550"/>
              <a:gd name="connsiteX37" fmla="*/ 85841 w 3324840"/>
              <a:gd name="connsiteY37" fmla="*/ 2095500 h 2876550"/>
              <a:gd name="connsiteX38" fmla="*/ 95366 w 3324840"/>
              <a:gd name="connsiteY38" fmla="*/ 1809750 h 2876550"/>
              <a:gd name="connsiteX39" fmla="*/ 95366 w 3324840"/>
              <a:gd name="connsiteY39" fmla="*/ 208597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24840" h="2876550">
                <a:moveTo>
                  <a:pt x="142991" y="1828800"/>
                </a:moveTo>
                <a:lnTo>
                  <a:pt x="142991" y="1828800"/>
                </a:lnTo>
                <a:cubicBezTo>
                  <a:pt x="292216" y="1831975"/>
                  <a:pt x="441429" y="1840898"/>
                  <a:pt x="590666" y="1838325"/>
                </a:cubicBezTo>
                <a:cubicBezTo>
                  <a:pt x="626158" y="1837713"/>
                  <a:pt x="659945" y="1818927"/>
                  <a:pt x="695441" y="1819275"/>
                </a:cubicBezTo>
                <a:cubicBezTo>
                  <a:pt x="984509" y="1822109"/>
                  <a:pt x="1273291" y="1838325"/>
                  <a:pt x="1562216" y="1847850"/>
                </a:cubicBezTo>
                <a:cubicBezTo>
                  <a:pt x="1683330" y="1878128"/>
                  <a:pt x="1710483" y="1907246"/>
                  <a:pt x="1838441" y="1819275"/>
                </a:cubicBezTo>
                <a:cubicBezTo>
                  <a:pt x="1851782" y="1810103"/>
                  <a:pt x="1836591" y="1785904"/>
                  <a:pt x="1828916" y="1771650"/>
                </a:cubicBezTo>
                <a:cubicBezTo>
                  <a:pt x="1813863" y="1743695"/>
                  <a:pt x="1790816" y="1720850"/>
                  <a:pt x="1771766" y="1695450"/>
                </a:cubicBezTo>
                <a:cubicBezTo>
                  <a:pt x="1765416" y="1638300"/>
                  <a:pt x="1760075" y="1581029"/>
                  <a:pt x="1752716" y="1524000"/>
                </a:cubicBezTo>
                <a:cubicBezTo>
                  <a:pt x="1747372" y="1482583"/>
                  <a:pt x="1737689" y="1441741"/>
                  <a:pt x="1733666" y="1400175"/>
                </a:cubicBezTo>
                <a:cubicBezTo>
                  <a:pt x="1728153" y="1343203"/>
                  <a:pt x="1727316" y="1285875"/>
                  <a:pt x="1724141" y="1228725"/>
                </a:cubicBezTo>
                <a:cubicBezTo>
                  <a:pt x="1730491" y="1092200"/>
                  <a:pt x="1731650" y="955334"/>
                  <a:pt x="1743191" y="819150"/>
                </a:cubicBezTo>
                <a:cubicBezTo>
                  <a:pt x="1747555" y="767649"/>
                  <a:pt x="1763536" y="717776"/>
                  <a:pt x="1771766" y="666750"/>
                </a:cubicBezTo>
                <a:cubicBezTo>
                  <a:pt x="1816313" y="390557"/>
                  <a:pt x="1764486" y="661458"/>
                  <a:pt x="1809866" y="361950"/>
                </a:cubicBezTo>
                <a:cubicBezTo>
                  <a:pt x="1817609" y="310848"/>
                  <a:pt x="1830380" y="260603"/>
                  <a:pt x="1838441" y="209550"/>
                </a:cubicBezTo>
                <a:cubicBezTo>
                  <a:pt x="1849436" y="139916"/>
                  <a:pt x="1857491" y="69850"/>
                  <a:pt x="1867016" y="0"/>
                </a:cubicBezTo>
                <a:lnTo>
                  <a:pt x="2590916" y="47625"/>
                </a:lnTo>
                <a:cubicBezTo>
                  <a:pt x="2657087" y="52242"/>
                  <a:pt x="2782893" y="69241"/>
                  <a:pt x="2838566" y="76200"/>
                </a:cubicBezTo>
                <a:cubicBezTo>
                  <a:pt x="2860791" y="95250"/>
                  <a:pt x="2881174" y="116688"/>
                  <a:pt x="2905241" y="133350"/>
                </a:cubicBezTo>
                <a:cubicBezTo>
                  <a:pt x="2922752" y="145473"/>
                  <a:pt x="2944422" y="150490"/>
                  <a:pt x="2962391" y="161925"/>
                </a:cubicBezTo>
                <a:cubicBezTo>
                  <a:pt x="2993298" y="181593"/>
                  <a:pt x="3029909" y="215282"/>
                  <a:pt x="3048116" y="247650"/>
                </a:cubicBezTo>
                <a:cubicBezTo>
                  <a:pt x="3066924" y="281087"/>
                  <a:pt x="3079866" y="317500"/>
                  <a:pt x="3095741" y="352425"/>
                </a:cubicBezTo>
                <a:cubicBezTo>
                  <a:pt x="3217311" y="1041320"/>
                  <a:pt x="3091107" y="303041"/>
                  <a:pt x="3200516" y="1019175"/>
                </a:cubicBezTo>
                <a:cubicBezTo>
                  <a:pt x="3245018" y="1310464"/>
                  <a:pt x="3260848" y="1378515"/>
                  <a:pt x="3314816" y="1657350"/>
                </a:cubicBezTo>
                <a:cubicBezTo>
                  <a:pt x="3317991" y="1971675"/>
                  <a:pt x="3327051" y="2285996"/>
                  <a:pt x="3324341" y="2600325"/>
                </a:cubicBezTo>
                <a:cubicBezTo>
                  <a:pt x="3323873" y="2654670"/>
                  <a:pt x="3319122" y="2709692"/>
                  <a:pt x="3305291" y="2762250"/>
                </a:cubicBezTo>
                <a:cubicBezTo>
                  <a:pt x="3302378" y="2773321"/>
                  <a:pt x="3288008" y="2779418"/>
                  <a:pt x="3276716" y="2781300"/>
                </a:cubicBezTo>
                <a:cubicBezTo>
                  <a:pt x="3229635" y="2789147"/>
                  <a:pt x="3181543" y="2789180"/>
                  <a:pt x="3133841" y="2790825"/>
                </a:cubicBezTo>
                <a:cubicBezTo>
                  <a:pt x="2997360" y="2795531"/>
                  <a:pt x="2860791" y="2797175"/>
                  <a:pt x="2724266" y="2800350"/>
                </a:cubicBezTo>
                <a:cubicBezTo>
                  <a:pt x="2606791" y="2819400"/>
                  <a:pt x="2490206" y="2845133"/>
                  <a:pt x="2371841" y="2857500"/>
                </a:cubicBezTo>
                <a:cubicBezTo>
                  <a:pt x="2277054" y="2867403"/>
                  <a:pt x="2181377" y="2865210"/>
                  <a:pt x="2086091" y="2867025"/>
                </a:cubicBezTo>
                <a:lnTo>
                  <a:pt x="1371716" y="2876550"/>
                </a:lnTo>
                <a:cubicBezTo>
                  <a:pt x="1305041" y="2870200"/>
                  <a:pt x="1238074" y="2866397"/>
                  <a:pt x="1171691" y="2857500"/>
                </a:cubicBezTo>
                <a:cubicBezTo>
                  <a:pt x="930037" y="2825113"/>
                  <a:pt x="689998" y="2780672"/>
                  <a:pt x="447791" y="2752725"/>
                </a:cubicBezTo>
                <a:cubicBezTo>
                  <a:pt x="139471" y="2717150"/>
                  <a:pt x="282222" y="2737110"/>
                  <a:pt x="19166" y="2695575"/>
                </a:cubicBezTo>
                <a:cubicBezTo>
                  <a:pt x="12816" y="2660650"/>
                  <a:pt x="1535" y="2626269"/>
                  <a:pt x="116" y="2590800"/>
                </a:cubicBezTo>
                <a:cubicBezTo>
                  <a:pt x="-1772" y="2543608"/>
                  <a:pt x="19747" y="2357060"/>
                  <a:pt x="28691" y="2314575"/>
                </a:cubicBezTo>
                <a:cubicBezTo>
                  <a:pt x="44238" y="2240725"/>
                  <a:pt x="85841" y="2095500"/>
                  <a:pt x="85841" y="2095500"/>
                </a:cubicBezTo>
                <a:cubicBezTo>
                  <a:pt x="102729" y="1943508"/>
                  <a:pt x="95366" y="2038526"/>
                  <a:pt x="95366" y="1809750"/>
                </a:cubicBezTo>
                <a:lnTo>
                  <a:pt x="95366" y="208597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AD83CD8D-D430-7AFD-85D1-95B34854A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1126800"/>
            <a:ext cx="2409319" cy="49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7A4FB2-026E-DA31-B299-7AE4638D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200" y="2106000"/>
            <a:ext cx="6072142" cy="3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29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起訖站不同路線 </a:t>
            </a:r>
            <a:r>
              <a:rPr lang="en-US" altLang="zh-TW" sz="3200" dirty="0">
                <a:solidFill>
                  <a:srgbClr val="006600"/>
                </a:solidFill>
              </a:rPr>
              <a:t>(</a:t>
            </a:r>
            <a:r>
              <a:rPr lang="zh-TW" altLang="en-US" sz="3200" dirty="0">
                <a:solidFill>
                  <a:srgbClr val="006600"/>
                </a:solidFill>
              </a:rPr>
              <a:t>需轉乘兩次</a:t>
            </a:r>
            <a:r>
              <a:rPr lang="en-US" altLang="zh-TW" sz="3200" dirty="0">
                <a:solidFill>
                  <a:srgbClr val="006600"/>
                </a:solidFill>
              </a:rPr>
              <a:t>)</a:t>
            </a:r>
            <a:endParaRPr lang="zh-TW" altLang="en-US" sz="3200" dirty="0">
              <a:solidFill>
                <a:srgbClr val="00660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F84FBD-1BFE-DD4E-15D0-AE0F14ED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41" y="1128010"/>
            <a:ext cx="2470808" cy="497641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30A8EE-F26B-E870-DEF0-BBC43BD2AE0B}"/>
              </a:ext>
            </a:extLst>
          </p:cNvPr>
          <p:cNvSpPr txBox="1"/>
          <p:nvPr/>
        </p:nvSpPr>
        <p:spPr>
          <a:xfrm>
            <a:off x="5749298" y="12176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動物園 → 新北產業園區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F01E0A-D5F8-D385-EC93-7B209BC8A847}"/>
              </a:ext>
            </a:extLst>
          </p:cNvPr>
          <p:cNvSpPr txBox="1"/>
          <p:nvPr/>
        </p:nvSpPr>
        <p:spPr>
          <a:xfrm>
            <a:off x="8472759" y="1013551"/>
            <a:ext cx="279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startRoute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文湖線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”</a:t>
            </a:r>
            <a:br>
              <a:rPr lang="en-US" altLang="zh-TW" b="1" dirty="0">
                <a:solidFill>
                  <a:srgbClr val="006600"/>
                </a:solidFill>
                <a:latin typeface="+mn-ea"/>
              </a:rPr>
            </a:br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endRoute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環狀線</a:t>
            </a:r>
            <a:r>
              <a:rPr lang="en-US" altLang="zh-TW" dirty="0">
                <a:latin typeface="+mn-ea"/>
              </a:rPr>
              <a:t>”</a:t>
            </a:r>
            <a:endParaRPr lang="zh-TW" altLang="en-US" dirty="0">
              <a:latin typeface="+mn-ea"/>
            </a:endParaRP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4636AA9-01A2-1683-F2CA-6FED22A8DE4E}"/>
              </a:ext>
            </a:extLst>
          </p:cNvPr>
          <p:cNvSpPr/>
          <p:nvPr/>
        </p:nvSpPr>
        <p:spPr>
          <a:xfrm>
            <a:off x="6372225" y="1714500"/>
            <a:ext cx="76200" cy="1581150"/>
          </a:xfrm>
          <a:custGeom>
            <a:avLst/>
            <a:gdLst>
              <a:gd name="connsiteX0" fmla="*/ 38100 w 76200"/>
              <a:gd name="connsiteY0" fmla="*/ 0 h 1581150"/>
              <a:gd name="connsiteX1" fmla="*/ 38100 w 76200"/>
              <a:gd name="connsiteY1" fmla="*/ 0 h 1581150"/>
              <a:gd name="connsiteX2" fmla="*/ 57150 w 76200"/>
              <a:gd name="connsiteY2" fmla="*/ 123825 h 1581150"/>
              <a:gd name="connsiteX3" fmla="*/ 66675 w 76200"/>
              <a:gd name="connsiteY3" fmla="*/ 257175 h 1581150"/>
              <a:gd name="connsiteX4" fmla="*/ 76200 w 76200"/>
              <a:gd name="connsiteY4" fmla="*/ 371475 h 1581150"/>
              <a:gd name="connsiteX5" fmla="*/ 57150 w 76200"/>
              <a:gd name="connsiteY5" fmla="*/ 628650 h 1581150"/>
              <a:gd name="connsiteX6" fmla="*/ 19050 w 76200"/>
              <a:gd name="connsiteY6" fmla="*/ 866775 h 1581150"/>
              <a:gd name="connsiteX7" fmla="*/ 9525 w 76200"/>
              <a:gd name="connsiteY7" fmla="*/ 1371600 h 1581150"/>
              <a:gd name="connsiteX8" fmla="*/ 0 w 76200"/>
              <a:gd name="connsiteY8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00" h="1581150">
                <a:moveTo>
                  <a:pt x="38100" y="0"/>
                </a:moveTo>
                <a:lnTo>
                  <a:pt x="38100" y="0"/>
                </a:lnTo>
                <a:cubicBezTo>
                  <a:pt x="44450" y="41275"/>
                  <a:pt x="52538" y="82320"/>
                  <a:pt x="57150" y="123825"/>
                </a:cubicBezTo>
                <a:cubicBezTo>
                  <a:pt x="62071" y="168116"/>
                  <a:pt x="63257" y="212743"/>
                  <a:pt x="66675" y="257175"/>
                </a:cubicBezTo>
                <a:cubicBezTo>
                  <a:pt x="69607" y="295294"/>
                  <a:pt x="73025" y="333375"/>
                  <a:pt x="76200" y="371475"/>
                </a:cubicBezTo>
                <a:cubicBezTo>
                  <a:pt x="69850" y="457200"/>
                  <a:pt x="67003" y="543257"/>
                  <a:pt x="57150" y="628650"/>
                </a:cubicBezTo>
                <a:cubicBezTo>
                  <a:pt x="47936" y="708505"/>
                  <a:pt x="19050" y="866775"/>
                  <a:pt x="19050" y="866775"/>
                </a:cubicBezTo>
                <a:cubicBezTo>
                  <a:pt x="15875" y="1035050"/>
                  <a:pt x="14012" y="1203355"/>
                  <a:pt x="9525" y="1371600"/>
                </a:cubicBezTo>
                <a:cubicBezTo>
                  <a:pt x="7661" y="1441497"/>
                  <a:pt x="0" y="1581150"/>
                  <a:pt x="0" y="1581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7863E1EC-EC5A-4061-169A-0360D5A20B93}"/>
              </a:ext>
            </a:extLst>
          </p:cNvPr>
          <p:cNvSpPr/>
          <p:nvPr/>
        </p:nvSpPr>
        <p:spPr>
          <a:xfrm>
            <a:off x="4781434" y="1514475"/>
            <a:ext cx="3324840" cy="2876550"/>
          </a:xfrm>
          <a:custGeom>
            <a:avLst/>
            <a:gdLst>
              <a:gd name="connsiteX0" fmla="*/ 142991 w 3324840"/>
              <a:gd name="connsiteY0" fmla="*/ 1828800 h 2876550"/>
              <a:gd name="connsiteX1" fmla="*/ 142991 w 3324840"/>
              <a:gd name="connsiteY1" fmla="*/ 1828800 h 2876550"/>
              <a:gd name="connsiteX2" fmla="*/ 590666 w 3324840"/>
              <a:gd name="connsiteY2" fmla="*/ 1838325 h 2876550"/>
              <a:gd name="connsiteX3" fmla="*/ 695441 w 3324840"/>
              <a:gd name="connsiteY3" fmla="*/ 1819275 h 2876550"/>
              <a:gd name="connsiteX4" fmla="*/ 1562216 w 3324840"/>
              <a:gd name="connsiteY4" fmla="*/ 1847850 h 2876550"/>
              <a:gd name="connsiteX5" fmla="*/ 1838441 w 3324840"/>
              <a:gd name="connsiteY5" fmla="*/ 1819275 h 2876550"/>
              <a:gd name="connsiteX6" fmla="*/ 1828916 w 3324840"/>
              <a:gd name="connsiteY6" fmla="*/ 1771650 h 2876550"/>
              <a:gd name="connsiteX7" fmla="*/ 1771766 w 3324840"/>
              <a:gd name="connsiteY7" fmla="*/ 1695450 h 2876550"/>
              <a:gd name="connsiteX8" fmla="*/ 1752716 w 3324840"/>
              <a:gd name="connsiteY8" fmla="*/ 1524000 h 2876550"/>
              <a:gd name="connsiteX9" fmla="*/ 1733666 w 3324840"/>
              <a:gd name="connsiteY9" fmla="*/ 1400175 h 2876550"/>
              <a:gd name="connsiteX10" fmla="*/ 1724141 w 3324840"/>
              <a:gd name="connsiteY10" fmla="*/ 1228725 h 2876550"/>
              <a:gd name="connsiteX11" fmla="*/ 1743191 w 3324840"/>
              <a:gd name="connsiteY11" fmla="*/ 819150 h 2876550"/>
              <a:gd name="connsiteX12" fmla="*/ 1771766 w 3324840"/>
              <a:gd name="connsiteY12" fmla="*/ 666750 h 2876550"/>
              <a:gd name="connsiteX13" fmla="*/ 1809866 w 3324840"/>
              <a:gd name="connsiteY13" fmla="*/ 361950 h 2876550"/>
              <a:gd name="connsiteX14" fmla="*/ 1838441 w 3324840"/>
              <a:gd name="connsiteY14" fmla="*/ 209550 h 2876550"/>
              <a:gd name="connsiteX15" fmla="*/ 1867016 w 3324840"/>
              <a:gd name="connsiteY15" fmla="*/ 0 h 2876550"/>
              <a:gd name="connsiteX16" fmla="*/ 2590916 w 3324840"/>
              <a:gd name="connsiteY16" fmla="*/ 47625 h 2876550"/>
              <a:gd name="connsiteX17" fmla="*/ 2838566 w 3324840"/>
              <a:gd name="connsiteY17" fmla="*/ 76200 h 2876550"/>
              <a:gd name="connsiteX18" fmla="*/ 2905241 w 3324840"/>
              <a:gd name="connsiteY18" fmla="*/ 133350 h 2876550"/>
              <a:gd name="connsiteX19" fmla="*/ 2962391 w 3324840"/>
              <a:gd name="connsiteY19" fmla="*/ 161925 h 2876550"/>
              <a:gd name="connsiteX20" fmla="*/ 3048116 w 3324840"/>
              <a:gd name="connsiteY20" fmla="*/ 247650 h 2876550"/>
              <a:gd name="connsiteX21" fmla="*/ 3095741 w 3324840"/>
              <a:gd name="connsiteY21" fmla="*/ 352425 h 2876550"/>
              <a:gd name="connsiteX22" fmla="*/ 3200516 w 3324840"/>
              <a:gd name="connsiteY22" fmla="*/ 1019175 h 2876550"/>
              <a:gd name="connsiteX23" fmla="*/ 3314816 w 3324840"/>
              <a:gd name="connsiteY23" fmla="*/ 1657350 h 2876550"/>
              <a:gd name="connsiteX24" fmla="*/ 3324341 w 3324840"/>
              <a:gd name="connsiteY24" fmla="*/ 2600325 h 2876550"/>
              <a:gd name="connsiteX25" fmla="*/ 3305291 w 3324840"/>
              <a:gd name="connsiteY25" fmla="*/ 2762250 h 2876550"/>
              <a:gd name="connsiteX26" fmla="*/ 3276716 w 3324840"/>
              <a:gd name="connsiteY26" fmla="*/ 2781300 h 2876550"/>
              <a:gd name="connsiteX27" fmla="*/ 3133841 w 3324840"/>
              <a:gd name="connsiteY27" fmla="*/ 2790825 h 2876550"/>
              <a:gd name="connsiteX28" fmla="*/ 2724266 w 3324840"/>
              <a:gd name="connsiteY28" fmla="*/ 2800350 h 2876550"/>
              <a:gd name="connsiteX29" fmla="*/ 2371841 w 3324840"/>
              <a:gd name="connsiteY29" fmla="*/ 2857500 h 2876550"/>
              <a:gd name="connsiteX30" fmla="*/ 2086091 w 3324840"/>
              <a:gd name="connsiteY30" fmla="*/ 2867025 h 2876550"/>
              <a:gd name="connsiteX31" fmla="*/ 1371716 w 3324840"/>
              <a:gd name="connsiteY31" fmla="*/ 2876550 h 2876550"/>
              <a:gd name="connsiteX32" fmla="*/ 1171691 w 3324840"/>
              <a:gd name="connsiteY32" fmla="*/ 2857500 h 2876550"/>
              <a:gd name="connsiteX33" fmla="*/ 447791 w 3324840"/>
              <a:gd name="connsiteY33" fmla="*/ 2752725 h 2876550"/>
              <a:gd name="connsiteX34" fmla="*/ 19166 w 3324840"/>
              <a:gd name="connsiteY34" fmla="*/ 2695575 h 2876550"/>
              <a:gd name="connsiteX35" fmla="*/ 116 w 3324840"/>
              <a:gd name="connsiteY35" fmla="*/ 2590800 h 2876550"/>
              <a:gd name="connsiteX36" fmla="*/ 28691 w 3324840"/>
              <a:gd name="connsiteY36" fmla="*/ 2314575 h 2876550"/>
              <a:gd name="connsiteX37" fmla="*/ 85841 w 3324840"/>
              <a:gd name="connsiteY37" fmla="*/ 2095500 h 2876550"/>
              <a:gd name="connsiteX38" fmla="*/ 95366 w 3324840"/>
              <a:gd name="connsiteY38" fmla="*/ 1809750 h 2876550"/>
              <a:gd name="connsiteX39" fmla="*/ 95366 w 3324840"/>
              <a:gd name="connsiteY39" fmla="*/ 208597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24840" h="2876550">
                <a:moveTo>
                  <a:pt x="142991" y="1828800"/>
                </a:moveTo>
                <a:lnTo>
                  <a:pt x="142991" y="1828800"/>
                </a:lnTo>
                <a:cubicBezTo>
                  <a:pt x="292216" y="1831975"/>
                  <a:pt x="441429" y="1840898"/>
                  <a:pt x="590666" y="1838325"/>
                </a:cubicBezTo>
                <a:cubicBezTo>
                  <a:pt x="626158" y="1837713"/>
                  <a:pt x="659945" y="1818927"/>
                  <a:pt x="695441" y="1819275"/>
                </a:cubicBezTo>
                <a:cubicBezTo>
                  <a:pt x="984509" y="1822109"/>
                  <a:pt x="1273291" y="1838325"/>
                  <a:pt x="1562216" y="1847850"/>
                </a:cubicBezTo>
                <a:cubicBezTo>
                  <a:pt x="1683330" y="1878128"/>
                  <a:pt x="1710483" y="1907246"/>
                  <a:pt x="1838441" y="1819275"/>
                </a:cubicBezTo>
                <a:cubicBezTo>
                  <a:pt x="1851782" y="1810103"/>
                  <a:pt x="1836591" y="1785904"/>
                  <a:pt x="1828916" y="1771650"/>
                </a:cubicBezTo>
                <a:cubicBezTo>
                  <a:pt x="1813863" y="1743695"/>
                  <a:pt x="1790816" y="1720850"/>
                  <a:pt x="1771766" y="1695450"/>
                </a:cubicBezTo>
                <a:cubicBezTo>
                  <a:pt x="1765416" y="1638300"/>
                  <a:pt x="1760075" y="1581029"/>
                  <a:pt x="1752716" y="1524000"/>
                </a:cubicBezTo>
                <a:cubicBezTo>
                  <a:pt x="1747372" y="1482583"/>
                  <a:pt x="1737689" y="1441741"/>
                  <a:pt x="1733666" y="1400175"/>
                </a:cubicBezTo>
                <a:cubicBezTo>
                  <a:pt x="1728153" y="1343203"/>
                  <a:pt x="1727316" y="1285875"/>
                  <a:pt x="1724141" y="1228725"/>
                </a:cubicBezTo>
                <a:cubicBezTo>
                  <a:pt x="1730491" y="1092200"/>
                  <a:pt x="1731650" y="955334"/>
                  <a:pt x="1743191" y="819150"/>
                </a:cubicBezTo>
                <a:cubicBezTo>
                  <a:pt x="1747555" y="767649"/>
                  <a:pt x="1763536" y="717776"/>
                  <a:pt x="1771766" y="666750"/>
                </a:cubicBezTo>
                <a:cubicBezTo>
                  <a:pt x="1816313" y="390557"/>
                  <a:pt x="1764486" y="661458"/>
                  <a:pt x="1809866" y="361950"/>
                </a:cubicBezTo>
                <a:cubicBezTo>
                  <a:pt x="1817609" y="310848"/>
                  <a:pt x="1830380" y="260603"/>
                  <a:pt x="1838441" y="209550"/>
                </a:cubicBezTo>
                <a:cubicBezTo>
                  <a:pt x="1849436" y="139916"/>
                  <a:pt x="1857491" y="69850"/>
                  <a:pt x="1867016" y="0"/>
                </a:cubicBezTo>
                <a:lnTo>
                  <a:pt x="2590916" y="47625"/>
                </a:lnTo>
                <a:cubicBezTo>
                  <a:pt x="2657087" y="52242"/>
                  <a:pt x="2782893" y="69241"/>
                  <a:pt x="2838566" y="76200"/>
                </a:cubicBezTo>
                <a:cubicBezTo>
                  <a:pt x="2860791" y="95250"/>
                  <a:pt x="2881174" y="116688"/>
                  <a:pt x="2905241" y="133350"/>
                </a:cubicBezTo>
                <a:cubicBezTo>
                  <a:pt x="2922752" y="145473"/>
                  <a:pt x="2944422" y="150490"/>
                  <a:pt x="2962391" y="161925"/>
                </a:cubicBezTo>
                <a:cubicBezTo>
                  <a:pt x="2993298" y="181593"/>
                  <a:pt x="3029909" y="215282"/>
                  <a:pt x="3048116" y="247650"/>
                </a:cubicBezTo>
                <a:cubicBezTo>
                  <a:pt x="3066924" y="281087"/>
                  <a:pt x="3079866" y="317500"/>
                  <a:pt x="3095741" y="352425"/>
                </a:cubicBezTo>
                <a:cubicBezTo>
                  <a:pt x="3217311" y="1041320"/>
                  <a:pt x="3091107" y="303041"/>
                  <a:pt x="3200516" y="1019175"/>
                </a:cubicBezTo>
                <a:cubicBezTo>
                  <a:pt x="3245018" y="1310464"/>
                  <a:pt x="3260848" y="1378515"/>
                  <a:pt x="3314816" y="1657350"/>
                </a:cubicBezTo>
                <a:cubicBezTo>
                  <a:pt x="3317991" y="1971675"/>
                  <a:pt x="3327051" y="2285996"/>
                  <a:pt x="3324341" y="2600325"/>
                </a:cubicBezTo>
                <a:cubicBezTo>
                  <a:pt x="3323873" y="2654670"/>
                  <a:pt x="3319122" y="2709692"/>
                  <a:pt x="3305291" y="2762250"/>
                </a:cubicBezTo>
                <a:cubicBezTo>
                  <a:pt x="3302378" y="2773321"/>
                  <a:pt x="3288008" y="2779418"/>
                  <a:pt x="3276716" y="2781300"/>
                </a:cubicBezTo>
                <a:cubicBezTo>
                  <a:pt x="3229635" y="2789147"/>
                  <a:pt x="3181543" y="2789180"/>
                  <a:pt x="3133841" y="2790825"/>
                </a:cubicBezTo>
                <a:cubicBezTo>
                  <a:pt x="2997360" y="2795531"/>
                  <a:pt x="2860791" y="2797175"/>
                  <a:pt x="2724266" y="2800350"/>
                </a:cubicBezTo>
                <a:cubicBezTo>
                  <a:pt x="2606791" y="2819400"/>
                  <a:pt x="2490206" y="2845133"/>
                  <a:pt x="2371841" y="2857500"/>
                </a:cubicBezTo>
                <a:cubicBezTo>
                  <a:pt x="2277054" y="2867403"/>
                  <a:pt x="2181377" y="2865210"/>
                  <a:pt x="2086091" y="2867025"/>
                </a:cubicBezTo>
                <a:lnTo>
                  <a:pt x="1371716" y="2876550"/>
                </a:lnTo>
                <a:cubicBezTo>
                  <a:pt x="1305041" y="2870200"/>
                  <a:pt x="1238074" y="2866397"/>
                  <a:pt x="1171691" y="2857500"/>
                </a:cubicBezTo>
                <a:cubicBezTo>
                  <a:pt x="930037" y="2825113"/>
                  <a:pt x="689998" y="2780672"/>
                  <a:pt x="447791" y="2752725"/>
                </a:cubicBezTo>
                <a:cubicBezTo>
                  <a:pt x="139471" y="2717150"/>
                  <a:pt x="282222" y="2737110"/>
                  <a:pt x="19166" y="2695575"/>
                </a:cubicBezTo>
                <a:cubicBezTo>
                  <a:pt x="12816" y="2660650"/>
                  <a:pt x="1535" y="2626269"/>
                  <a:pt x="116" y="2590800"/>
                </a:cubicBezTo>
                <a:cubicBezTo>
                  <a:pt x="-1772" y="2543608"/>
                  <a:pt x="19747" y="2357060"/>
                  <a:pt x="28691" y="2314575"/>
                </a:cubicBezTo>
                <a:cubicBezTo>
                  <a:pt x="44238" y="2240725"/>
                  <a:pt x="85841" y="2095500"/>
                  <a:pt x="85841" y="2095500"/>
                </a:cubicBezTo>
                <a:cubicBezTo>
                  <a:pt x="102729" y="1943508"/>
                  <a:pt x="95366" y="2038526"/>
                  <a:pt x="95366" y="1809750"/>
                </a:cubicBezTo>
                <a:lnTo>
                  <a:pt x="95366" y="208597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E906DA9-EBDC-5012-0795-8E93E88B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200" y="2106000"/>
            <a:ext cx="6078239" cy="3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起訖站不同路線 </a:t>
            </a:r>
            <a:r>
              <a:rPr lang="en-US" altLang="zh-TW" sz="3200" dirty="0">
                <a:solidFill>
                  <a:srgbClr val="006600"/>
                </a:solidFill>
              </a:rPr>
              <a:t>(</a:t>
            </a:r>
            <a:r>
              <a:rPr lang="zh-TW" altLang="en-US" sz="3200" dirty="0">
                <a:solidFill>
                  <a:srgbClr val="006600"/>
                </a:solidFill>
              </a:rPr>
              <a:t>需轉乘兩次</a:t>
            </a:r>
            <a:r>
              <a:rPr lang="en-US" altLang="zh-TW" sz="3200" dirty="0">
                <a:solidFill>
                  <a:srgbClr val="006600"/>
                </a:solidFill>
              </a:rPr>
              <a:t>)</a:t>
            </a:r>
            <a:endParaRPr lang="zh-TW" altLang="en-US" sz="3200" dirty="0">
              <a:solidFill>
                <a:srgbClr val="00660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30A8EE-F26B-E870-DEF0-BBC43BD2AE0B}"/>
              </a:ext>
            </a:extLst>
          </p:cNvPr>
          <p:cNvSpPr txBox="1"/>
          <p:nvPr/>
        </p:nvSpPr>
        <p:spPr>
          <a:xfrm>
            <a:off x="5749298" y="12176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動物園 → 新北產業園區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F01E0A-D5F8-D385-EC93-7B209BC8A847}"/>
              </a:ext>
            </a:extLst>
          </p:cNvPr>
          <p:cNvSpPr txBox="1"/>
          <p:nvPr/>
        </p:nvSpPr>
        <p:spPr>
          <a:xfrm>
            <a:off x="8472759" y="1013551"/>
            <a:ext cx="279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startRoute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文湖線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”</a:t>
            </a:r>
            <a:br>
              <a:rPr lang="en-US" altLang="zh-TW" b="1" dirty="0">
                <a:solidFill>
                  <a:srgbClr val="006600"/>
                </a:solidFill>
                <a:latin typeface="+mn-ea"/>
              </a:rPr>
            </a:br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endRoute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環狀線</a:t>
            </a:r>
            <a:r>
              <a:rPr lang="en-US" altLang="zh-TW" dirty="0">
                <a:latin typeface="+mn-ea"/>
              </a:rPr>
              <a:t>”</a:t>
            </a:r>
            <a:endParaRPr lang="zh-TW" altLang="en-US" dirty="0">
              <a:latin typeface="+mn-ea"/>
            </a:endParaRP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4636AA9-01A2-1683-F2CA-6FED22A8DE4E}"/>
              </a:ext>
            </a:extLst>
          </p:cNvPr>
          <p:cNvSpPr/>
          <p:nvPr/>
        </p:nvSpPr>
        <p:spPr>
          <a:xfrm>
            <a:off x="6372225" y="1714500"/>
            <a:ext cx="76200" cy="1581150"/>
          </a:xfrm>
          <a:custGeom>
            <a:avLst/>
            <a:gdLst>
              <a:gd name="connsiteX0" fmla="*/ 38100 w 76200"/>
              <a:gd name="connsiteY0" fmla="*/ 0 h 1581150"/>
              <a:gd name="connsiteX1" fmla="*/ 38100 w 76200"/>
              <a:gd name="connsiteY1" fmla="*/ 0 h 1581150"/>
              <a:gd name="connsiteX2" fmla="*/ 57150 w 76200"/>
              <a:gd name="connsiteY2" fmla="*/ 123825 h 1581150"/>
              <a:gd name="connsiteX3" fmla="*/ 66675 w 76200"/>
              <a:gd name="connsiteY3" fmla="*/ 257175 h 1581150"/>
              <a:gd name="connsiteX4" fmla="*/ 76200 w 76200"/>
              <a:gd name="connsiteY4" fmla="*/ 371475 h 1581150"/>
              <a:gd name="connsiteX5" fmla="*/ 57150 w 76200"/>
              <a:gd name="connsiteY5" fmla="*/ 628650 h 1581150"/>
              <a:gd name="connsiteX6" fmla="*/ 19050 w 76200"/>
              <a:gd name="connsiteY6" fmla="*/ 866775 h 1581150"/>
              <a:gd name="connsiteX7" fmla="*/ 9525 w 76200"/>
              <a:gd name="connsiteY7" fmla="*/ 1371600 h 1581150"/>
              <a:gd name="connsiteX8" fmla="*/ 0 w 76200"/>
              <a:gd name="connsiteY8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00" h="1581150">
                <a:moveTo>
                  <a:pt x="38100" y="0"/>
                </a:moveTo>
                <a:lnTo>
                  <a:pt x="38100" y="0"/>
                </a:lnTo>
                <a:cubicBezTo>
                  <a:pt x="44450" y="41275"/>
                  <a:pt x="52538" y="82320"/>
                  <a:pt x="57150" y="123825"/>
                </a:cubicBezTo>
                <a:cubicBezTo>
                  <a:pt x="62071" y="168116"/>
                  <a:pt x="63257" y="212743"/>
                  <a:pt x="66675" y="257175"/>
                </a:cubicBezTo>
                <a:cubicBezTo>
                  <a:pt x="69607" y="295294"/>
                  <a:pt x="73025" y="333375"/>
                  <a:pt x="76200" y="371475"/>
                </a:cubicBezTo>
                <a:cubicBezTo>
                  <a:pt x="69850" y="457200"/>
                  <a:pt x="67003" y="543257"/>
                  <a:pt x="57150" y="628650"/>
                </a:cubicBezTo>
                <a:cubicBezTo>
                  <a:pt x="47936" y="708505"/>
                  <a:pt x="19050" y="866775"/>
                  <a:pt x="19050" y="866775"/>
                </a:cubicBezTo>
                <a:cubicBezTo>
                  <a:pt x="15875" y="1035050"/>
                  <a:pt x="14012" y="1203355"/>
                  <a:pt x="9525" y="1371600"/>
                </a:cubicBezTo>
                <a:cubicBezTo>
                  <a:pt x="7661" y="1441497"/>
                  <a:pt x="0" y="1581150"/>
                  <a:pt x="0" y="1581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7863E1EC-EC5A-4061-169A-0360D5A20B93}"/>
              </a:ext>
            </a:extLst>
          </p:cNvPr>
          <p:cNvSpPr/>
          <p:nvPr/>
        </p:nvSpPr>
        <p:spPr>
          <a:xfrm>
            <a:off x="4781434" y="1514475"/>
            <a:ext cx="3324840" cy="2876550"/>
          </a:xfrm>
          <a:custGeom>
            <a:avLst/>
            <a:gdLst>
              <a:gd name="connsiteX0" fmla="*/ 142991 w 3324840"/>
              <a:gd name="connsiteY0" fmla="*/ 1828800 h 2876550"/>
              <a:gd name="connsiteX1" fmla="*/ 142991 w 3324840"/>
              <a:gd name="connsiteY1" fmla="*/ 1828800 h 2876550"/>
              <a:gd name="connsiteX2" fmla="*/ 590666 w 3324840"/>
              <a:gd name="connsiteY2" fmla="*/ 1838325 h 2876550"/>
              <a:gd name="connsiteX3" fmla="*/ 695441 w 3324840"/>
              <a:gd name="connsiteY3" fmla="*/ 1819275 h 2876550"/>
              <a:gd name="connsiteX4" fmla="*/ 1562216 w 3324840"/>
              <a:gd name="connsiteY4" fmla="*/ 1847850 h 2876550"/>
              <a:gd name="connsiteX5" fmla="*/ 1838441 w 3324840"/>
              <a:gd name="connsiteY5" fmla="*/ 1819275 h 2876550"/>
              <a:gd name="connsiteX6" fmla="*/ 1828916 w 3324840"/>
              <a:gd name="connsiteY6" fmla="*/ 1771650 h 2876550"/>
              <a:gd name="connsiteX7" fmla="*/ 1771766 w 3324840"/>
              <a:gd name="connsiteY7" fmla="*/ 1695450 h 2876550"/>
              <a:gd name="connsiteX8" fmla="*/ 1752716 w 3324840"/>
              <a:gd name="connsiteY8" fmla="*/ 1524000 h 2876550"/>
              <a:gd name="connsiteX9" fmla="*/ 1733666 w 3324840"/>
              <a:gd name="connsiteY9" fmla="*/ 1400175 h 2876550"/>
              <a:gd name="connsiteX10" fmla="*/ 1724141 w 3324840"/>
              <a:gd name="connsiteY10" fmla="*/ 1228725 h 2876550"/>
              <a:gd name="connsiteX11" fmla="*/ 1743191 w 3324840"/>
              <a:gd name="connsiteY11" fmla="*/ 819150 h 2876550"/>
              <a:gd name="connsiteX12" fmla="*/ 1771766 w 3324840"/>
              <a:gd name="connsiteY12" fmla="*/ 666750 h 2876550"/>
              <a:gd name="connsiteX13" fmla="*/ 1809866 w 3324840"/>
              <a:gd name="connsiteY13" fmla="*/ 361950 h 2876550"/>
              <a:gd name="connsiteX14" fmla="*/ 1838441 w 3324840"/>
              <a:gd name="connsiteY14" fmla="*/ 209550 h 2876550"/>
              <a:gd name="connsiteX15" fmla="*/ 1867016 w 3324840"/>
              <a:gd name="connsiteY15" fmla="*/ 0 h 2876550"/>
              <a:gd name="connsiteX16" fmla="*/ 2590916 w 3324840"/>
              <a:gd name="connsiteY16" fmla="*/ 47625 h 2876550"/>
              <a:gd name="connsiteX17" fmla="*/ 2838566 w 3324840"/>
              <a:gd name="connsiteY17" fmla="*/ 76200 h 2876550"/>
              <a:gd name="connsiteX18" fmla="*/ 2905241 w 3324840"/>
              <a:gd name="connsiteY18" fmla="*/ 133350 h 2876550"/>
              <a:gd name="connsiteX19" fmla="*/ 2962391 w 3324840"/>
              <a:gd name="connsiteY19" fmla="*/ 161925 h 2876550"/>
              <a:gd name="connsiteX20" fmla="*/ 3048116 w 3324840"/>
              <a:gd name="connsiteY20" fmla="*/ 247650 h 2876550"/>
              <a:gd name="connsiteX21" fmla="*/ 3095741 w 3324840"/>
              <a:gd name="connsiteY21" fmla="*/ 352425 h 2876550"/>
              <a:gd name="connsiteX22" fmla="*/ 3200516 w 3324840"/>
              <a:gd name="connsiteY22" fmla="*/ 1019175 h 2876550"/>
              <a:gd name="connsiteX23" fmla="*/ 3314816 w 3324840"/>
              <a:gd name="connsiteY23" fmla="*/ 1657350 h 2876550"/>
              <a:gd name="connsiteX24" fmla="*/ 3324341 w 3324840"/>
              <a:gd name="connsiteY24" fmla="*/ 2600325 h 2876550"/>
              <a:gd name="connsiteX25" fmla="*/ 3305291 w 3324840"/>
              <a:gd name="connsiteY25" fmla="*/ 2762250 h 2876550"/>
              <a:gd name="connsiteX26" fmla="*/ 3276716 w 3324840"/>
              <a:gd name="connsiteY26" fmla="*/ 2781300 h 2876550"/>
              <a:gd name="connsiteX27" fmla="*/ 3133841 w 3324840"/>
              <a:gd name="connsiteY27" fmla="*/ 2790825 h 2876550"/>
              <a:gd name="connsiteX28" fmla="*/ 2724266 w 3324840"/>
              <a:gd name="connsiteY28" fmla="*/ 2800350 h 2876550"/>
              <a:gd name="connsiteX29" fmla="*/ 2371841 w 3324840"/>
              <a:gd name="connsiteY29" fmla="*/ 2857500 h 2876550"/>
              <a:gd name="connsiteX30" fmla="*/ 2086091 w 3324840"/>
              <a:gd name="connsiteY30" fmla="*/ 2867025 h 2876550"/>
              <a:gd name="connsiteX31" fmla="*/ 1371716 w 3324840"/>
              <a:gd name="connsiteY31" fmla="*/ 2876550 h 2876550"/>
              <a:gd name="connsiteX32" fmla="*/ 1171691 w 3324840"/>
              <a:gd name="connsiteY32" fmla="*/ 2857500 h 2876550"/>
              <a:gd name="connsiteX33" fmla="*/ 447791 w 3324840"/>
              <a:gd name="connsiteY33" fmla="*/ 2752725 h 2876550"/>
              <a:gd name="connsiteX34" fmla="*/ 19166 w 3324840"/>
              <a:gd name="connsiteY34" fmla="*/ 2695575 h 2876550"/>
              <a:gd name="connsiteX35" fmla="*/ 116 w 3324840"/>
              <a:gd name="connsiteY35" fmla="*/ 2590800 h 2876550"/>
              <a:gd name="connsiteX36" fmla="*/ 28691 w 3324840"/>
              <a:gd name="connsiteY36" fmla="*/ 2314575 h 2876550"/>
              <a:gd name="connsiteX37" fmla="*/ 85841 w 3324840"/>
              <a:gd name="connsiteY37" fmla="*/ 2095500 h 2876550"/>
              <a:gd name="connsiteX38" fmla="*/ 95366 w 3324840"/>
              <a:gd name="connsiteY38" fmla="*/ 1809750 h 2876550"/>
              <a:gd name="connsiteX39" fmla="*/ 95366 w 3324840"/>
              <a:gd name="connsiteY39" fmla="*/ 208597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24840" h="2876550">
                <a:moveTo>
                  <a:pt x="142991" y="1828800"/>
                </a:moveTo>
                <a:lnTo>
                  <a:pt x="142991" y="1828800"/>
                </a:lnTo>
                <a:cubicBezTo>
                  <a:pt x="292216" y="1831975"/>
                  <a:pt x="441429" y="1840898"/>
                  <a:pt x="590666" y="1838325"/>
                </a:cubicBezTo>
                <a:cubicBezTo>
                  <a:pt x="626158" y="1837713"/>
                  <a:pt x="659945" y="1818927"/>
                  <a:pt x="695441" y="1819275"/>
                </a:cubicBezTo>
                <a:cubicBezTo>
                  <a:pt x="984509" y="1822109"/>
                  <a:pt x="1273291" y="1838325"/>
                  <a:pt x="1562216" y="1847850"/>
                </a:cubicBezTo>
                <a:cubicBezTo>
                  <a:pt x="1683330" y="1878128"/>
                  <a:pt x="1710483" y="1907246"/>
                  <a:pt x="1838441" y="1819275"/>
                </a:cubicBezTo>
                <a:cubicBezTo>
                  <a:pt x="1851782" y="1810103"/>
                  <a:pt x="1836591" y="1785904"/>
                  <a:pt x="1828916" y="1771650"/>
                </a:cubicBezTo>
                <a:cubicBezTo>
                  <a:pt x="1813863" y="1743695"/>
                  <a:pt x="1790816" y="1720850"/>
                  <a:pt x="1771766" y="1695450"/>
                </a:cubicBezTo>
                <a:cubicBezTo>
                  <a:pt x="1765416" y="1638300"/>
                  <a:pt x="1760075" y="1581029"/>
                  <a:pt x="1752716" y="1524000"/>
                </a:cubicBezTo>
                <a:cubicBezTo>
                  <a:pt x="1747372" y="1482583"/>
                  <a:pt x="1737689" y="1441741"/>
                  <a:pt x="1733666" y="1400175"/>
                </a:cubicBezTo>
                <a:cubicBezTo>
                  <a:pt x="1728153" y="1343203"/>
                  <a:pt x="1727316" y="1285875"/>
                  <a:pt x="1724141" y="1228725"/>
                </a:cubicBezTo>
                <a:cubicBezTo>
                  <a:pt x="1730491" y="1092200"/>
                  <a:pt x="1731650" y="955334"/>
                  <a:pt x="1743191" y="819150"/>
                </a:cubicBezTo>
                <a:cubicBezTo>
                  <a:pt x="1747555" y="767649"/>
                  <a:pt x="1763536" y="717776"/>
                  <a:pt x="1771766" y="666750"/>
                </a:cubicBezTo>
                <a:cubicBezTo>
                  <a:pt x="1816313" y="390557"/>
                  <a:pt x="1764486" y="661458"/>
                  <a:pt x="1809866" y="361950"/>
                </a:cubicBezTo>
                <a:cubicBezTo>
                  <a:pt x="1817609" y="310848"/>
                  <a:pt x="1830380" y="260603"/>
                  <a:pt x="1838441" y="209550"/>
                </a:cubicBezTo>
                <a:cubicBezTo>
                  <a:pt x="1849436" y="139916"/>
                  <a:pt x="1857491" y="69850"/>
                  <a:pt x="1867016" y="0"/>
                </a:cubicBezTo>
                <a:lnTo>
                  <a:pt x="2590916" y="47625"/>
                </a:lnTo>
                <a:cubicBezTo>
                  <a:pt x="2657087" y="52242"/>
                  <a:pt x="2782893" y="69241"/>
                  <a:pt x="2838566" y="76200"/>
                </a:cubicBezTo>
                <a:cubicBezTo>
                  <a:pt x="2860791" y="95250"/>
                  <a:pt x="2881174" y="116688"/>
                  <a:pt x="2905241" y="133350"/>
                </a:cubicBezTo>
                <a:cubicBezTo>
                  <a:pt x="2922752" y="145473"/>
                  <a:pt x="2944422" y="150490"/>
                  <a:pt x="2962391" y="161925"/>
                </a:cubicBezTo>
                <a:cubicBezTo>
                  <a:pt x="2993298" y="181593"/>
                  <a:pt x="3029909" y="215282"/>
                  <a:pt x="3048116" y="247650"/>
                </a:cubicBezTo>
                <a:cubicBezTo>
                  <a:pt x="3066924" y="281087"/>
                  <a:pt x="3079866" y="317500"/>
                  <a:pt x="3095741" y="352425"/>
                </a:cubicBezTo>
                <a:cubicBezTo>
                  <a:pt x="3217311" y="1041320"/>
                  <a:pt x="3091107" y="303041"/>
                  <a:pt x="3200516" y="1019175"/>
                </a:cubicBezTo>
                <a:cubicBezTo>
                  <a:pt x="3245018" y="1310464"/>
                  <a:pt x="3260848" y="1378515"/>
                  <a:pt x="3314816" y="1657350"/>
                </a:cubicBezTo>
                <a:cubicBezTo>
                  <a:pt x="3317991" y="1971675"/>
                  <a:pt x="3327051" y="2285996"/>
                  <a:pt x="3324341" y="2600325"/>
                </a:cubicBezTo>
                <a:cubicBezTo>
                  <a:pt x="3323873" y="2654670"/>
                  <a:pt x="3319122" y="2709692"/>
                  <a:pt x="3305291" y="2762250"/>
                </a:cubicBezTo>
                <a:cubicBezTo>
                  <a:pt x="3302378" y="2773321"/>
                  <a:pt x="3288008" y="2779418"/>
                  <a:pt x="3276716" y="2781300"/>
                </a:cubicBezTo>
                <a:cubicBezTo>
                  <a:pt x="3229635" y="2789147"/>
                  <a:pt x="3181543" y="2789180"/>
                  <a:pt x="3133841" y="2790825"/>
                </a:cubicBezTo>
                <a:cubicBezTo>
                  <a:pt x="2997360" y="2795531"/>
                  <a:pt x="2860791" y="2797175"/>
                  <a:pt x="2724266" y="2800350"/>
                </a:cubicBezTo>
                <a:cubicBezTo>
                  <a:pt x="2606791" y="2819400"/>
                  <a:pt x="2490206" y="2845133"/>
                  <a:pt x="2371841" y="2857500"/>
                </a:cubicBezTo>
                <a:cubicBezTo>
                  <a:pt x="2277054" y="2867403"/>
                  <a:pt x="2181377" y="2865210"/>
                  <a:pt x="2086091" y="2867025"/>
                </a:cubicBezTo>
                <a:lnTo>
                  <a:pt x="1371716" y="2876550"/>
                </a:lnTo>
                <a:cubicBezTo>
                  <a:pt x="1305041" y="2870200"/>
                  <a:pt x="1238074" y="2866397"/>
                  <a:pt x="1171691" y="2857500"/>
                </a:cubicBezTo>
                <a:cubicBezTo>
                  <a:pt x="930037" y="2825113"/>
                  <a:pt x="689998" y="2780672"/>
                  <a:pt x="447791" y="2752725"/>
                </a:cubicBezTo>
                <a:cubicBezTo>
                  <a:pt x="139471" y="2717150"/>
                  <a:pt x="282222" y="2737110"/>
                  <a:pt x="19166" y="2695575"/>
                </a:cubicBezTo>
                <a:cubicBezTo>
                  <a:pt x="12816" y="2660650"/>
                  <a:pt x="1535" y="2626269"/>
                  <a:pt x="116" y="2590800"/>
                </a:cubicBezTo>
                <a:cubicBezTo>
                  <a:pt x="-1772" y="2543608"/>
                  <a:pt x="19747" y="2357060"/>
                  <a:pt x="28691" y="2314575"/>
                </a:cubicBezTo>
                <a:cubicBezTo>
                  <a:pt x="44238" y="2240725"/>
                  <a:pt x="85841" y="2095500"/>
                  <a:pt x="85841" y="2095500"/>
                </a:cubicBezTo>
                <a:cubicBezTo>
                  <a:pt x="102729" y="1943508"/>
                  <a:pt x="95366" y="2038526"/>
                  <a:pt x="95366" y="1809750"/>
                </a:cubicBezTo>
                <a:lnTo>
                  <a:pt x="95366" y="208597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C48B527-688C-A5B8-8106-A580637B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1126800"/>
            <a:ext cx="2470204" cy="49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33A4EC6-4AFB-3504-DBAB-043F8E9F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200" y="2106000"/>
            <a:ext cx="6078239" cy="30238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8A14944-31B7-95A1-9620-616BB9DDEFA7}"/>
              </a:ext>
            </a:extLst>
          </p:cNvPr>
          <p:cNvSpPr/>
          <p:nvPr/>
        </p:nvSpPr>
        <p:spPr>
          <a:xfrm>
            <a:off x="6448425" y="3562351"/>
            <a:ext cx="1363732" cy="701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7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起訖站不同路線 </a:t>
            </a:r>
            <a:r>
              <a:rPr lang="en-US" altLang="zh-TW" sz="3200" dirty="0">
                <a:solidFill>
                  <a:srgbClr val="006600"/>
                </a:solidFill>
              </a:rPr>
              <a:t>(</a:t>
            </a:r>
            <a:r>
              <a:rPr lang="zh-TW" altLang="en-US" sz="3200" dirty="0">
                <a:solidFill>
                  <a:srgbClr val="006600"/>
                </a:solidFill>
              </a:rPr>
              <a:t>需轉乘兩次</a:t>
            </a:r>
            <a:r>
              <a:rPr lang="en-US" altLang="zh-TW" sz="3200" dirty="0">
                <a:solidFill>
                  <a:srgbClr val="006600"/>
                </a:solidFill>
              </a:rPr>
              <a:t>)</a:t>
            </a:r>
            <a:endParaRPr lang="zh-TW" altLang="en-US" sz="3200" dirty="0">
              <a:solidFill>
                <a:srgbClr val="00660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30A8EE-F26B-E870-DEF0-BBC43BD2AE0B}"/>
              </a:ext>
            </a:extLst>
          </p:cNvPr>
          <p:cNvSpPr txBox="1"/>
          <p:nvPr/>
        </p:nvSpPr>
        <p:spPr>
          <a:xfrm>
            <a:off x="5749298" y="12176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動物園 → 新北產業園區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F01E0A-D5F8-D385-EC93-7B209BC8A847}"/>
              </a:ext>
            </a:extLst>
          </p:cNvPr>
          <p:cNvSpPr txBox="1"/>
          <p:nvPr/>
        </p:nvSpPr>
        <p:spPr>
          <a:xfrm>
            <a:off x="8472759" y="1013551"/>
            <a:ext cx="279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startRoute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文湖線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”</a:t>
            </a:r>
            <a:br>
              <a:rPr lang="en-US" altLang="zh-TW" b="1" dirty="0">
                <a:solidFill>
                  <a:srgbClr val="006600"/>
                </a:solidFill>
                <a:latin typeface="+mn-ea"/>
              </a:rPr>
            </a:br>
            <a:r>
              <a:rPr lang="en-US" altLang="zh-TW" b="1" dirty="0" err="1">
                <a:solidFill>
                  <a:srgbClr val="006600"/>
                </a:solidFill>
                <a:latin typeface="+mn-ea"/>
              </a:rPr>
              <a:t>endRoute</a:t>
            </a:r>
            <a:r>
              <a:rPr lang="en-US" altLang="zh-TW" b="1" dirty="0">
                <a:solidFill>
                  <a:srgbClr val="006600"/>
                </a:solidFill>
                <a:latin typeface="+mn-ea"/>
              </a:rPr>
              <a:t> = “</a:t>
            </a:r>
            <a:r>
              <a:rPr lang="zh-TW" altLang="en-US" b="1" dirty="0">
                <a:solidFill>
                  <a:srgbClr val="006600"/>
                </a:solidFill>
                <a:latin typeface="+mn-ea"/>
              </a:rPr>
              <a:t>環狀線</a:t>
            </a:r>
            <a:r>
              <a:rPr lang="en-US" altLang="zh-TW" dirty="0">
                <a:latin typeface="+mn-ea"/>
              </a:rPr>
              <a:t>”</a:t>
            </a:r>
            <a:endParaRPr lang="zh-TW" altLang="en-US" dirty="0">
              <a:latin typeface="+mn-ea"/>
            </a:endParaRP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4636AA9-01A2-1683-F2CA-6FED22A8DE4E}"/>
              </a:ext>
            </a:extLst>
          </p:cNvPr>
          <p:cNvSpPr/>
          <p:nvPr/>
        </p:nvSpPr>
        <p:spPr>
          <a:xfrm>
            <a:off x="6372225" y="1714500"/>
            <a:ext cx="76200" cy="1581150"/>
          </a:xfrm>
          <a:custGeom>
            <a:avLst/>
            <a:gdLst>
              <a:gd name="connsiteX0" fmla="*/ 38100 w 76200"/>
              <a:gd name="connsiteY0" fmla="*/ 0 h 1581150"/>
              <a:gd name="connsiteX1" fmla="*/ 38100 w 76200"/>
              <a:gd name="connsiteY1" fmla="*/ 0 h 1581150"/>
              <a:gd name="connsiteX2" fmla="*/ 57150 w 76200"/>
              <a:gd name="connsiteY2" fmla="*/ 123825 h 1581150"/>
              <a:gd name="connsiteX3" fmla="*/ 66675 w 76200"/>
              <a:gd name="connsiteY3" fmla="*/ 257175 h 1581150"/>
              <a:gd name="connsiteX4" fmla="*/ 76200 w 76200"/>
              <a:gd name="connsiteY4" fmla="*/ 371475 h 1581150"/>
              <a:gd name="connsiteX5" fmla="*/ 57150 w 76200"/>
              <a:gd name="connsiteY5" fmla="*/ 628650 h 1581150"/>
              <a:gd name="connsiteX6" fmla="*/ 19050 w 76200"/>
              <a:gd name="connsiteY6" fmla="*/ 866775 h 1581150"/>
              <a:gd name="connsiteX7" fmla="*/ 9525 w 76200"/>
              <a:gd name="connsiteY7" fmla="*/ 1371600 h 1581150"/>
              <a:gd name="connsiteX8" fmla="*/ 0 w 76200"/>
              <a:gd name="connsiteY8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00" h="1581150">
                <a:moveTo>
                  <a:pt x="38100" y="0"/>
                </a:moveTo>
                <a:lnTo>
                  <a:pt x="38100" y="0"/>
                </a:lnTo>
                <a:cubicBezTo>
                  <a:pt x="44450" y="41275"/>
                  <a:pt x="52538" y="82320"/>
                  <a:pt x="57150" y="123825"/>
                </a:cubicBezTo>
                <a:cubicBezTo>
                  <a:pt x="62071" y="168116"/>
                  <a:pt x="63257" y="212743"/>
                  <a:pt x="66675" y="257175"/>
                </a:cubicBezTo>
                <a:cubicBezTo>
                  <a:pt x="69607" y="295294"/>
                  <a:pt x="73025" y="333375"/>
                  <a:pt x="76200" y="371475"/>
                </a:cubicBezTo>
                <a:cubicBezTo>
                  <a:pt x="69850" y="457200"/>
                  <a:pt x="67003" y="543257"/>
                  <a:pt x="57150" y="628650"/>
                </a:cubicBezTo>
                <a:cubicBezTo>
                  <a:pt x="47936" y="708505"/>
                  <a:pt x="19050" y="866775"/>
                  <a:pt x="19050" y="866775"/>
                </a:cubicBezTo>
                <a:cubicBezTo>
                  <a:pt x="15875" y="1035050"/>
                  <a:pt x="14012" y="1203355"/>
                  <a:pt x="9525" y="1371600"/>
                </a:cubicBezTo>
                <a:cubicBezTo>
                  <a:pt x="7661" y="1441497"/>
                  <a:pt x="0" y="1581150"/>
                  <a:pt x="0" y="1581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7863E1EC-EC5A-4061-169A-0360D5A20B93}"/>
              </a:ext>
            </a:extLst>
          </p:cNvPr>
          <p:cNvSpPr/>
          <p:nvPr/>
        </p:nvSpPr>
        <p:spPr>
          <a:xfrm>
            <a:off x="4781434" y="1514475"/>
            <a:ext cx="3324840" cy="2876550"/>
          </a:xfrm>
          <a:custGeom>
            <a:avLst/>
            <a:gdLst>
              <a:gd name="connsiteX0" fmla="*/ 142991 w 3324840"/>
              <a:gd name="connsiteY0" fmla="*/ 1828800 h 2876550"/>
              <a:gd name="connsiteX1" fmla="*/ 142991 w 3324840"/>
              <a:gd name="connsiteY1" fmla="*/ 1828800 h 2876550"/>
              <a:gd name="connsiteX2" fmla="*/ 590666 w 3324840"/>
              <a:gd name="connsiteY2" fmla="*/ 1838325 h 2876550"/>
              <a:gd name="connsiteX3" fmla="*/ 695441 w 3324840"/>
              <a:gd name="connsiteY3" fmla="*/ 1819275 h 2876550"/>
              <a:gd name="connsiteX4" fmla="*/ 1562216 w 3324840"/>
              <a:gd name="connsiteY4" fmla="*/ 1847850 h 2876550"/>
              <a:gd name="connsiteX5" fmla="*/ 1838441 w 3324840"/>
              <a:gd name="connsiteY5" fmla="*/ 1819275 h 2876550"/>
              <a:gd name="connsiteX6" fmla="*/ 1828916 w 3324840"/>
              <a:gd name="connsiteY6" fmla="*/ 1771650 h 2876550"/>
              <a:gd name="connsiteX7" fmla="*/ 1771766 w 3324840"/>
              <a:gd name="connsiteY7" fmla="*/ 1695450 h 2876550"/>
              <a:gd name="connsiteX8" fmla="*/ 1752716 w 3324840"/>
              <a:gd name="connsiteY8" fmla="*/ 1524000 h 2876550"/>
              <a:gd name="connsiteX9" fmla="*/ 1733666 w 3324840"/>
              <a:gd name="connsiteY9" fmla="*/ 1400175 h 2876550"/>
              <a:gd name="connsiteX10" fmla="*/ 1724141 w 3324840"/>
              <a:gd name="connsiteY10" fmla="*/ 1228725 h 2876550"/>
              <a:gd name="connsiteX11" fmla="*/ 1743191 w 3324840"/>
              <a:gd name="connsiteY11" fmla="*/ 819150 h 2876550"/>
              <a:gd name="connsiteX12" fmla="*/ 1771766 w 3324840"/>
              <a:gd name="connsiteY12" fmla="*/ 666750 h 2876550"/>
              <a:gd name="connsiteX13" fmla="*/ 1809866 w 3324840"/>
              <a:gd name="connsiteY13" fmla="*/ 361950 h 2876550"/>
              <a:gd name="connsiteX14" fmla="*/ 1838441 w 3324840"/>
              <a:gd name="connsiteY14" fmla="*/ 209550 h 2876550"/>
              <a:gd name="connsiteX15" fmla="*/ 1867016 w 3324840"/>
              <a:gd name="connsiteY15" fmla="*/ 0 h 2876550"/>
              <a:gd name="connsiteX16" fmla="*/ 2590916 w 3324840"/>
              <a:gd name="connsiteY16" fmla="*/ 47625 h 2876550"/>
              <a:gd name="connsiteX17" fmla="*/ 2838566 w 3324840"/>
              <a:gd name="connsiteY17" fmla="*/ 76200 h 2876550"/>
              <a:gd name="connsiteX18" fmla="*/ 2905241 w 3324840"/>
              <a:gd name="connsiteY18" fmla="*/ 133350 h 2876550"/>
              <a:gd name="connsiteX19" fmla="*/ 2962391 w 3324840"/>
              <a:gd name="connsiteY19" fmla="*/ 161925 h 2876550"/>
              <a:gd name="connsiteX20" fmla="*/ 3048116 w 3324840"/>
              <a:gd name="connsiteY20" fmla="*/ 247650 h 2876550"/>
              <a:gd name="connsiteX21" fmla="*/ 3095741 w 3324840"/>
              <a:gd name="connsiteY21" fmla="*/ 352425 h 2876550"/>
              <a:gd name="connsiteX22" fmla="*/ 3200516 w 3324840"/>
              <a:gd name="connsiteY22" fmla="*/ 1019175 h 2876550"/>
              <a:gd name="connsiteX23" fmla="*/ 3314816 w 3324840"/>
              <a:gd name="connsiteY23" fmla="*/ 1657350 h 2876550"/>
              <a:gd name="connsiteX24" fmla="*/ 3324341 w 3324840"/>
              <a:gd name="connsiteY24" fmla="*/ 2600325 h 2876550"/>
              <a:gd name="connsiteX25" fmla="*/ 3305291 w 3324840"/>
              <a:gd name="connsiteY25" fmla="*/ 2762250 h 2876550"/>
              <a:gd name="connsiteX26" fmla="*/ 3276716 w 3324840"/>
              <a:gd name="connsiteY26" fmla="*/ 2781300 h 2876550"/>
              <a:gd name="connsiteX27" fmla="*/ 3133841 w 3324840"/>
              <a:gd name="connsiteY27" fmla="*/ 2790825 h 2876550"/>
              <a:gd name="connsiteX28" fmla="*/ 2724266 w 3324840"/>
              <a:gd name="connsiteY28" fmla="*/ 2800350 h 2876550"/>
              <a:gd name="connsiteX29" fmla="*/ 2371841 w 3324840"/>
              <a:gd name="connsiteY29" fmla="*/ 2857500 h 2876550"/>
              <a:gd name="connsiteX30" fmla="*/ 2086091 w 3324840"/>
              <a:gd name="connsiteY30" fmla="*/ 2867025 h 2876550"/>
              <a:gd name="connsiteX31" fmla="*/ 1371716 w 3324840"/>
              <a:gd name="connsiteY31" fmla="*/ 2876550 h 2876550"/>
              <a:gd name="connsiteX32" fmla="*/ 1171691 w 3324840"/>
              <a:gd name="connsiteY32" fmla="*/ 2857500 h 2876550"/>
              <a:gd name="connsiteX33" fmla="*/ 447791 w 3324840"/>
              <a:gd name="connsiteY33" fmla="*/ 2752725 h 2876550"/>
              <a:gd name="connsiteX34" fmla="*/ 19166 w 3324840"/>
              <a:gd name="connsiteY34" fmla="*/ 2695575 h 2876550"/>
              <a:gd name="connsiteX35" fmla="*/ 116 w 3324840"/>
              <a:gd name="connsiteY35" fmla="*/ 2590800 h 2876550"/>
              <a:gd name="connsiteX36" fmla="*/ 28691 w 3324840"/>
              <a:gd name="connsiteY36" fmla="*/ 2314575 h 2876550"/>
              <a:gd name="connsiteX37" fmla="*/ 85841 w 3324840"/>
              <a:gd name="connsiteY37" fmla="*/ 2095500 h 2876550"/>
              <a:gd name="connsiteX38" fmla="*/ 95366 w 3324840"/>
              <a:gd name="connsiteY38" fmla="*/ 1809750 h 2876550"/>
              <a:gd name="connsiteX39" fmla="*/ 95366 w 3324840"/>
              <a:gd name="connsiteY39" fmla="*/ 208597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24840" h="2876550">
                <a:moveTo>
                  <a:pt x="142991" y="1828800"/>
                </a:moveTo>
                <a:lnTo>
                  <a:pt x="142991" y="1828800"/>
                </a:lnTo>
                <a:cubicBezTo>
                  <a:pt x="292216" y="1831975"/>
                  <a:pt x="441429" y="1840898"/>
                  <a:pt x="590666" y="1838325"/>
                </a:cubicBezTo>
                <a:cubicBezTo>
                  <a:pt x="626158" y="1837713"/>
                  <a:pt x="659945" y="1818927"/>
                  <a:pt x="695441" y="1819275"/>
                </a:cubicBezTo>
                <a:cubicBezTo>
                  <a:pt x="984509" y="1822109"/>
                  <a:pt x="1273291" y="1838325"/>
                  <a:pt x="1562216" y="1847850"/>
                </a:cubicBezTo>
                <a:cubicBezTo>
                  <a:pt x="1683330" y="1878128"/>
                  <a:pt x="1710483" y="1907246"/>
                  <a:pt x="1838441" y="1819275"/>
                </a:cubicBezTo>
                <a:cubicBezTo>
                  <a:pt x="1851782" y="1810103"/>
                  <a:pt x="1836591" y="1785904"/>
                  <a:pt x="1828916" y="1771650"/>
                </a:cubicBezTo>
                <a:cubicBezTo>
                  <a:pt x="1813863" y="1743695"/>
                  <a:pt x="1790816" y="1720850"/>
                  <a:pt x="1771766" y="1695450"/>
                </a:cubicBezTo>
                <a:cubicBezTo>
                  <a:pt x="1765416" y="1638300"/>
                  <a:pt x="1760075" y="1581029"/>
                  <a:pt x="1752716" y="1524000"/>
                </a:cubicBezTo>
                <a:cubicBezTo>
                  <a:pt x="1747372" y="1482583"/>
                  <a:pt x="1737689" y="1441741"/>
                  <a:pt x="1733666" y="1400175"/>
                </a:cubicBezTo>
                <a:cubicBezTo>
                  <a:pt x="1728153" y="1343203"/>
                  <a:pt x="1727316" y="1285875"/>
                  <a:pt x="1724141" y="1228725"/>
                </a:cubicBezTo>
                <a:cubicBezTo>
                  <a:pt x="1730491" y="1092200"/>
                  <a:pt x="1731650" y="955334"/>
                  <a:pt x="1743191" y="819150"/>
                </a:cubicBezTo>
                <a:cubicBezTo>
                  <a:pt x="1747555" y="767649"/>
                  <a:pt x="1763536" y="717776"/>
                  <a:pt x="1771766" y="666750"/>
                </a:cubicBezTo>
                <a:cubicBezTo>
                  <a:pt x="1816313" y="390557"/>
                  <a:pt x="1764486" y="661458"/>
                  <a:pt x="1809866" y="361950"/>
                </a:cubicBezTo>
                <a:cubicBezTo>
                  <a:pt x="1817609" y="310848"/>
                  <a:pt x="1830380" y="260603"/>
                  <a:pt x="1838441" y="209550"/>
                </a:cubicBezTo>
                <a:cubicBezTo>
                  <a:pt x="1849436" y="139916"/>
                  <a:pt x="1857491" y="69850"/>
                  <a:pt x="1867016" y="0"/>
                </a:cubicBezTo>
                <a:lnTo>
                  <a:pt x="2590916" y="47625"/>
                </a:lnTo>
                <a:cubicBezTo>
                  <a:pt x="2657087" y="52242"/>
                  <a:pt x="2782893" y="69241"/>
                  <a:pt x="2838566" y="76200"/>
                </a:cubicBezTo>
                <a:cubicBezTo>
                  <a:pt x="2860791" y="95250"/>
                  <a:pt x="2881174" y="116688"/>
                  <a:pt x="2905241" y="133350"/>
                </a:cubicBezTo>
                <a:cubicBezTo>
                  <a:pt x="2922752" y="145473"/>
                  <a:pt x="2944422" y="150490"/>
                  <a:pt x="2962391" y="161925"/>
                </a:cubicBezTo>
                <a:cubicBezTo>
                  <a:pt x="2993298" y="181593"/>
                  <a:pt x="3029909" y="215282"/>
                  <a:pt x="3048116" y="247650"/>
                </a:cubicBezTo>
                <a:cubicBezTo>
                  <a:pt x="3066924" y="281087"/>
                  <a:pt x="3079866" y="317500"/>
                  <a:pt x="3095741" y="352425"/>
                </a:cubicBezTo>
                <a:cubicBezTo>
                  <a:pt x="3217311" y="1041320"/>
                  <a:pt x="3091107" y="303041"/>
                  <a:pt x="3200516" y="1019175"/>
                </a:cubicBezTo>
                <a:cubicBezTo>
                  <a:pt x="3245018" y="1310464"/>
                  <a:pt x="3260848" y="1378515"/>
                  <a:pt x="3314816" y="1657350"/>
                </a:cubicBezTo>
                <a:cubicBezTo>
                  <a:pt x="3317991" y="1971675"/>
                  <a:pt x="3327051" y="2285996"/>
                  <a:pt x="3324341" y="2600325"/>
                </a:cubicBezTo>
                <a:cubicBezTo>
                  <a:pt x="3323873" y="2654670"/>
                  <a:pt x="3319122" y="2709692"/>
                  <a:pt x="3305291" y="2762250"/>
                </a:cubicBezTo>
                <a:cubicBezTo>
                  <a:pt x="3302378" y="2773321"/>
                  <a:pt x="3288008" y="2779418"/>
                  <a:pt x="3276716" y="2781300"/>
                </a:cubicBezTo>
                <a:cubicBezTo>
                  <a:pt x="3229635" y="2789147"/>
                  <a:pt x="3181543" y="2789180"/>
                  <a:pt x="3133841" y="2790825"/>
                </a:cubicBezTo>
                <a:cubicBezTo>
                  <a:pt x="2997360" y="2795531"/>
                  <a:pt x="2860791" y="2797175"/>
                  <a:pt x="2724266" y="2800350"/>
                </a:cubicBezTo>
                <a:cubicBezTo>
                  <a:pt x="2606791" y="2819400"/>
                  <a:pt x="2490206" y="2845133"/>
                  <a:pt x="2371841" y="2857500"/>
                </a:cubicBezTo>
                <a:cubicBezTo>
                  <a:pt x="2277054" y="2867403"/>
                  <a:pt x="2181377" y="2865210"/>
                  <a:pt x="2086091" y="2867025"/>
                </a:cubicBezTo>
                <a:lnTo>
                  <a:pt x="1371716" y="2876550"/>
                </a:lnTo>
                <a:cubicBezTo>
                  <a:pt x="1305041" y="2870200"/>
                  <a:pt x="1238074" y="2866397"/>
                  <a:pt x="1171691" y="2857500"/>
                </a:cubicBezTo>
                <a:cubicBezTo>
                  <a:pt x="930037" y="2825113"/>
                  <a:pt x="689998" y="2780672"/>
                  <a:pt x="447791" y="2752725"/>
                </a:cubicBezTo>
                <a:cubicBezTo>
                  <a:pt x="139471" y="2717150"/>
                  <a:pt x="282222" y="2737110"/>
                  <a:pt x="19166" y="2695575"/>
                </a:cubicBezTo>
                <a:cubicBezTo>
                  <a:pt x="12816" y="2660650"/>
                  <a:pt x="1535" y="2626269"/>
                  <a:pt x="116" y="2590800"/>
                </a:cubicBezTo>
                <a:cubicBezTo>
                  <a:pt x="-1772" y="2543608"/>
                  <a:pt x="19747" y="2357060"/>
                  <a:pt x="28691" y="2314575"/>
                </a:cubicBezTo>
                <a:cubicBezTo>
                  <a:pt x="44238" y="2240725"/>
                  <a:pt x="85841" y="2095500"/>
                  <a:pt x="85841" y="2095500"/>
                </a:cubicBezTo>
                <a:cubicBezTo>
                  <a:pt x="102729" y="1943508"/>
                  <a:pt x="95366" y="2038526"/>
                  <a:pt x="95366" y="1809750"/>
                </a:cubicBezTo>
                <a:lnTo>
                  <a:pt x="95366" y="208597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82FFFC-0A23-A959-838F-4DB8B98F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1126800"/>
            <a:ext cx="2470204" cy="49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A9A6989-78DC-803E-98FB-A3E923339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200" y="2106000"/>
            <a:ext cx="6084335" cy="30299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5F7D55-CA90-80D5-1100-069659B3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25" y="2464226"/>
            <a:ext cx="1402202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6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02D914-FC1D-2DE6-6DB3-9E13A927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00" y="378000"/>
            <a:ext cx="3029664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7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16921B-76B5-D388-149D-DBDCD9E4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題目五：捷運車資計算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2AB7D1-7757-8E2E-82C5-640B66DB3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383" y="1237437"/>
            <a:ext cx="11434246" cy="470452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zh-TW" altLang="en-US" sz="1800" dirty="0">
                <a:latin typeface="+mn-ea"/>
              </a:rPr>
              <a:t>題目：</a:t>
            </a:r>
            <a:r>
              <a:rPr lang="zh-TW" altLang="en-US" sz="1800" dirty="0"/>
              <a:t>捷運車費計算</a:t>
            </a:r>
            <a:r>
              <a:rPr lang="zh-TW" altLang="en-US" sz="1800" dirty="0">
                <a:latin typeface="+mn-ea"/>
              </a:rPr>
              <a:t>，使用者可選擇松山新店線、文湖線、環狀線其中一條線的兩站為起迄站（起迄站點皆為</a:t>
            </a:r>
            <a:r>
              <a:rPr lang="zh-TW" altLang="en-US" sz="1800" b="1" dirty="0">
                <a:solidFill>
                  <a:srgbClr val="006600"/>
                </a:solidFill>
                <a:latin typeface="+mn-ea"/>
              </a:rPr>
              <a:t>下拉選單</a:t>
            </a:r>
            <a:r>
              <a:rPr lang="zh-TW" altLang="en-US" sz="1800" dirty="0">
                <a:latin typeface="+mn-ea"/>
              </a:rPr>
              <a:t>），每一站費用皆為 </a:t>
            </a:r>
            <a:r>
              <a:rPr lang="en-US" altLang="zh-TW" sz="1800" b="1" dirty="0">
                <a:solidFill>
                  <a:srgbClr val="006600"/>
                </a:solidFill>
                <a:latin typeface="+mn-ea"/>
              </a:rPr>
              <a:t>10</a:t>
            </a:r>
            <a:r>
              <a:rPr lang="en-US" altLang="zh-TW" sz="1800" dirty="0">
                <a:latin typeface="+mn-ea"/>
              </a:rPr>
              <a:t> </a:t>
            </a:r>
            <a:r>
              <a:rPr lang="zh-TW" altLang="en-US" sz="1800" dirty="0">
                <a:latin typeface="+mn-ea"/>
              </a:rPr>
              <a:t>元，依照使用者選擇起迄站計算出車資</a:t>
            </a:r>
            <a:endParaRPr lang="en-US" altLang="zh-TW" sz="1800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+mn-ea"/>
              </a:rPr>
              <a:t>由使用者選擇起迄車站，計算出最少費用</a:t>
            </a:r>
            <a:endParaRPr lang="en-US" altLang="zh-TW" sz="1800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+mn-ea"/>
              </a:rPr>
              <a:t>畫面顯示出起站到迄站間會經過的所有站點與車資</a:t>
            </a:r>
            <a:endParaRPr lang="en-US" altLang="zh-TW" sz="1800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TW" sz="1800" dirty="0">
              <a:latin typeface="+mn-ea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zh-TW" altLang="en-US" sz="1800" dirty="0">
                <a:latin typeface="+mn-ea"/>
              </a:rPr>
              <a:t>例</a:t>
            </a:r>
            <a:endParaRPr lang="en-US" altLang="zh-TW" sz="1800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+mn-ea"/>
              </a:rPr>
              <a:t>使用者選擇起迄：文湖線</a:t>
            </a:r>
            <a:r>
              <a:rPr lang="en-US" altLang="zh-TW" sz="1800" dirty="0">
                <a:latin typeface="+mn-ea"/>
              </a:rPr>
              <a:t>-</a:t>
            </a:r>
            <a:r>
              <a:rPr lang="zh-TW" altLang="en-US" sz="1800" dirty="0">
                <a:latin typeface="+mn-ea"/>
              </a:rPr>
              <a:t>西湖到文湖線</a:t>
            </a:r>
            <a:r>
              <a:rPr lang="en-US" altLang="zh-TW" sz="1800" dirty="0">
                <a:latin typeface="+mn-ea"/>
              </a:rPr>
              <a:t>-</a:t>
            </a:r>
            <a:r>
              <a:rPr lang="zh-TW" altLang="en-US" sz="1800" dirty="0">
                <a:latin typeface="+mn-ea"/>
              </a:rPr>
              <a:t>南京復興</a:t>
            </a:r>
            <a:endParaRPr lang="en-US" altLang="zh-TW" sz="1800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+mn-ea"/>
              </a:rPr>
              <a:t>畫面顯示：經過站點：西湖、劍南路、大直、松山機場、中山國中、南京復興，共</a:t>
            </a:r>
            <a:r>
              <a:rPr lang="en-US" altLang="zh-TW" sz="1800" dirty="0">
                <a:latin typeface="+mn-ea"/>
              </a:rPr>
              <a:t> 6 </a:t>
            </a:r>
            <a:r>
              <a:rPr lang="zh-TW" altLang="en-US" sz="1800" dirty="0">
                <a:latin typeface="+mn-ea"/>
              </a:rPr>
              <a:t>站，車資 </a:t>
            </a:r>
            <a:r>
              <a:rPr lang="en-US" altLang="zh-TW" sz="1800" dirty="0">
                <a:latin typeface="+mn-ea"/>
              </a:rPr>
              <a:t>60 </a:t>
            </a:r>
            <a:r>
              <a:rPr lang="zh-TW" altLang="en-US" sz="1800" dirty="0">
                <a:latin typeface="+mn-ea"/>
              </a:rPr>
              <a:t>元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endParaRPr lang="en-US" altLang="zh-TW" sz="1800" dirty="0">
              <a:latin typeface="+mn-ea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TW" sz="1800" dirty="0">
                <a:latin typeface="+mn-ea"/>
              </a:rPr>
              <a:t>[</a:t>
            </a:r>
            <a:r>
              <a:rPr lang="zh-TW" altLang="en-US" sz="1800" dirty="0">
                <a:latin typeface="+mn-ea"/>
              </a:rPr>
              <a:t>加分題</a:t>
            </a:r>
            <a:r>
              <a:rPr lang="en-US" altLang="zh-TW" sz="1800" dirty="0">
                <a:latin typeface="+mn-ea"/>
              </a:rPr>
              <a:t>] </a:t>
            </a:r>
            <a:r>
              <a:rPr lang="zh-TW" altLang="en-US" sz="1800" dirty="0">
                <a:latin typeface="+mn-ea"/>
              </a:rPr>
              <a:t>不限單一路線，例如：文湖線</a:t>
            </a:r>
            <a:r>
              <a:rPr lang="en-US" altLang="zh-TW" sz="1800" dirty="0">
                <a:latin typeface="+mn-ea"/>
              </a:rPr>
              <a:t>-</a:t>
            </a:r>
            <a:r>
              <a:rPr lang="zh-TW" altLang="en-US" sz="1800" dirty="0">
                <a:latin typeface="+mn-ea"/>
              </a:rPr>
              <a:t>西湖到松山新店線</a:t>
            </a:r>
            <a:r>
              <a:rPr lang="en-US" altLang="zh-TW" sz="1800" dirty="0">
                <a:latin typeface="+mn-ea"/>
              </a:rPr>
              <a:t>-</a:t>
            </a:r>
            <a:r>
              <a:rPr lang="zh-TW" altLang="en-US" sz="1800" dirty="0">
                <a:latin typeface="+mn-ea"/>
              </a:rPr>
              <a:t>西門</a:t>
            </a:r>
            <a:endParaRPr lang="en-US" altLang="zh-TW" sz="1800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9BB9C4-1369-3DFE-7A7A-569EAD2A5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5257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E2BE672-7712-6254-0C91-96CA08C6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200" y="378000"/>
            <a:ext cx="3029664" cy="61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5432745-8756-34B0-E980-392EC70E434B}"/>
              </a:ext>
            </a:extLst>
          </p:cNvPr>
          <p:cNvSpPr txBox="1"/>
          <p:nvPr/>
        </p:nvSpPr>
        <p:spPr>
          <a:xfrm>
            <a:off x="6674152" y="5958959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+mn-ea"/>
              </a:rPr>
              <a:t>傳回前端 </a:t>
            </a:r>
            <a:r>
              <a:rPr lang="en-US" altLang="zh-TW" b="1" dirty="0" err="1">
                <a:latin typeface="+mn-ea"/>
              </a:rPr>
              <a:t>rtnMap</a:t>
            </a:r>
            <a:endParaRPr lang="zh-TW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914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69C62B-CC61-2E28-C24F-149064915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charset="0"/>
              <a:ea typeface="標楷體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4DB51-6FA1-4139-74D6-EC1D0BCAD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725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charset="0"/>
              <a:ea typeface="標楷體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BFBD4A-978A-F0DE-4620-67BE137AE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charset="0"/>
                <a:ea typeface="標楷體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charset="0"/>
              <a:ea typeface="標楷體" charset="0"/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F3A5BF2E-C505-ECE5-DFF8-B1BF60508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Thanks for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8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A5759-E908-4030-2C1F-7B263E85C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 &amp; A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114167-102F-97A9-2335-161C2490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2215836"/>
            <a:ext cx="1104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2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1FAD3197-97C1-6FC8-B9D6-CF7DAB48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架構圖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B7C767-CC69-3FE9-5A37-FA163E7A99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DF3C620-C305-2137-AD6C-B75A85815CDA}"/>
              </a:ext>
            </a:extLst>
          </p:cNvPr>
          <p:cNvGrpSpPr/>
          <p:nvPr/>
        </p:nvGrpSpPr>
        <p:grpSpPr>
          <a:xfrm>
            <a:off x="1047750" y="1735693"/>
            <a:ext cx="10049559" cy="2664857"/>
            <a:chOff x="1047750" y="1735693"/>
            <a:chExt cx="10049559" cy="2664857"/>
          </a:xfrm>
        </p:grpSpPr>
        <p:sp>
          <p:nvSpPr>
            <p:cNvPr id="11" name="AutoShape 4" descr="Multy User Icon - Free Icons">
              <a:extLst>
                <a:ext uri="{FF2B5EF4-FFF2-40B4-BE49-F238E27FC236}">
                  <a16:creationId xmlns:a16="http://schemas.microsoft.com/office/drawing/2014/main" id="{59C29F29-C4AF-9F8A-329F-B98B80C098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FD79044-1D47-B3A3-FF01-7DECAA44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0245" y="2152650"/>
              <a:ext cx="2247900" cy="22479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8F3787A-367C-97A1-454E-2FE8EA5D1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750" y="2064721"/>
              <a:ext cx="2247900" cy="22479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4964AEC0-BEAD-399D-89AF-C6CFD0D3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9459" y="2464771"/>
              <a:ext cx="1847850" cy="1847850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78576A0-4222-1A45-48A2-F39A9A3AB76E}"/>
                </a:ext>
              </a:extLst>
            </p:cNvPr>
            <p:cNvSpPr txBox="1"/>
            <p:nvPr/>
          </p:nvSpPr>
          <p:spPr>
            <a:xfrm>
              <a:off x="1755959" y="174664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/>
                <a:t>前端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1533D14-2464-F7D4-0D14-13FB8A6E5909}"/>
                </a:ext>
              </a:extLst>
            </p:cNvPr>
            <p:cNvSpPr txBox="1"/>
            <p:nvPr/>
          </p:nvSpPr>
          <p:spPr>
            <a:xfrm>
              <a:off x="5745381" y="173569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/>
                <a:t>後端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380FABD-DF4E-45A7-775E-47F57EF0DEF8}"/>
                </a:ext>
              </a:extLst>
            </p:cNvPr>
            <p:cNvSpPr txBox="1"/>
            <p:nvPr/>
          </p:nvSpPr>
          <p:spPr>
            <a:xfrm>
              <a:off x="9734803" y="174664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/>
                <a:t>資料庫</a:t>
              </a:r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DA7F06CF-C4F6-4B0D-9BDD-13BD5B7033AD}"/>
                </a:ext>
              </a:extLst>
            </p:cNvPr>
            <p:cNvCxnSpPr/>
            <p:nvPr/>
          </p:nvCxnSpPr>
          <p:spPr>
            <a:xfrm>
              <a:off x="7460744" y="3388696"/>
              <a:ext cx="1733550" cy="0"/>
            </a:xfrm>
            <a:prstGeom prst="straightConnector1">
              <a:avLst/>
            </a:prstGeom>
            <a:ln w="57150">
              <a:solidFill>
                <a:srgbClr val="0066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BFEC542-C952-DBE1-A3BC-E94DB1754550}"/>
                </a:ext>
              </a:extLst>
            </p:cNvPr>
            <p:cNvSpPr txBox="1"/>
            <p:nvPr/>
          </p:nvSpPr>
          <p:spPr>
            <a:xfrm>
              <a:off x="7218145" y="2429083"/>
              <a:ext cx="2218748" cy="872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b="1" dirty="0">
                  <a:latin typeface="+mn-ea"/>
                </a:rPr>
                <a:t>拿取捷運站點資料</a:t>
              </a:r>
              <a:endParaRPr lang="en-US" altLang="zh-TW" b="1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1800" b="1" dirty="0">
                  <a:solidFill>
                    <a:srgbClr val="0070C0"/>
                  </a:solidFill>
                  <a:latin typeface="+mn-ea"/>
                </a:rPr>
                <a:t>Table</a:t>
              </a:r>
              <a:r>
                <a:rPr lang="zh-TW" altLang="en-US" sz="1800" b="1" dirty="0">
                  <a:solidFill>
                    <a:srgbClr val="0070C0"/>
                  </a:solidFill>
                  <a:latin typeface="+mn-ea"/>
                </a:rPr>
                <a:t>：</a:t>
              </a:r>
              <a:r>
                <a:rPr lang="en-US" altLang="zh-TW" sz="1800" b="1" dirty="0">
                  <a:solidFill>
                    <a:srgbClr val="0070C0"/>
                  </a:solidFill>
                  <a:latin typeface="+mn-ea"/>
                </a:rPr>
                <a:t>EX_METRO</a:t>
              </a:r>
              <a:endParaRPr lang="zh-TW" altLang="en-US" b="1" dirty="0">
                <a:latin typeface="+mn-ea"/>
              </a:endParaRP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0AA42A89-A980-1934-55D1-260F124D2F04}"/>
                </a:ext>
              </a:extLst>
            </p:cNvPr>
            <p:cNvCxnSpPr/>
            <p:nvPr/>
          </p:nvCxnSpPr>
          <p:spPr>
            <a:xfrm>
              <a:off x="3486150" y="3000375"/>
              <a:ext cx="1390650" cy="0"/>
            </a:xfrm>
            <a:prstGeom prst="straightConnector1">
              <a:avLst/>
            </a:prstGeom>
            <a:ln w="571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9067FB0-140D-8D16-78E9-55DFEDFED8CC}"/>
                </a:ext>
              </a:extLst>
            </p:cNvPr>
            <p:cNvSpPr txBox="1"/>
            <p:nvPr/>
          </p:nvSpPr>
          <p:spPr>
            <a:xfrm>
              <a:off x="3628656" y="25118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/>
                <a:t>發送請求</a:t>
              </a: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D087BB01-5904-C42A-8E18-4327B4B30D7A}"/>
                </a:ext>
              </a:extLst>
            </p:cNvPr>
            <p:cNvCxnSpPr/>
            <p:nvPr/>
          </p:nvCxnSpPr>
          <p:spPr>
            <a:xfrm flipH="1">
              <a:off x="3438147" y="3429000"/>
              <a:ext cx="1389600" cy="0"/>
            </a:xfrm>
            <a:prstGeom prst="straightConnector1">
              <a:avLst/>
            </a:prstGeom>
            <a:ln w="571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D772E15-88F8-324D-1D23-69E07530EEB9}"/>
                </a:ext>
              </a:extLst>
            </p:cNvPr>
            <p:cNvSpPr txBox="1"/>
            <p:nvPr/>
          </p:nvSpPr>
          <p:spPr>
            <a:xfrm>
              <a:off x="3615536" y="3623191"/>
              <a:ext cx="1261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b="1" dirty="0"/>
                <a:t>返回結果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8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前端設計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176D72E-FD61-F487-1B56-567C61CD91B5}"/>
              </a:ext>
            </a:extLst>
          </p:cNvPr>
          <p:cNvGrpSpPr/>
          <p:nvPr/>
        </p:nvGrpSpPr>
        <p:grpSpPr>
          <a:xfrm>
            <a:off x="1726608" y="1261383"/>
            <a:ext cx="8735173" cy="4791744"/>
            <a:chOff x="1726608" y="1261383"/>
            <a:chExt cx="8735173" cy="47917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C6313AE3-59D5-8FF0-9FA3-CCCC223D5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6608" y="1261383"/>
              <a:ext cx="5753903" cy="4791744"/>
            </a:xfrm>
            <a:prstGeom prst="rect">
              <a:avLst/>
            </a:prstGeom>
          </p:spPr>
        </p:pic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1C195BE-EA80-D85C-4C79-068FFB271B75}"/>
                </a:ext>
              </a:extLst>
            </p:cNvPr>
            <p:cNvCxnSpPr>
              <a:cxnSpLocks/>
            </p:cNvCxnSpPr>
            <p:nvPr/>
          </p:nvCxnSpPr>
          <p:spPr>
            <a:xfrm>
              <a:off x="6996340" y="2181225"/>
              <a:ext cx="887630" cy="0"/>
            </a:xfrm>
            <a:prstGeom prst="straightConnector1">
              <a:avLst/>
            </a:prstGeom>
            <a:ln w="3810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9F781572-7D09-10D1-8F8D-72742FC8F9D0}"/>
                </a:ext>
              </a:extLst>
            </p:cNvPr>
            <p:cNvCxnSpPr>
              <a:cxnSpLocks/>
            </p:cNvCxnSpPr>
            <p:nvPr/>
          </p:nvCxnSpPr>
          <p:spPr>
            <a:xfrm>
              <a:off x="6996340" y="2933700"/>
              <a:ext cx="887630" cy="0"/>
            </a:xfrm>
            <a:prstGeom prst="straightConnector1">
              <a:avLst/>
            </a:prstGeom>
            <a:ln w="3810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09FC1078-156C-9511-D9C6-0EBB25B564CA}"/>
                </a:ext>
              </a:extLst>
            </p:cNvPr>
            <p:cNvCxnSpPr>
              <a:cxnSpLocks/>
            </p:cNvCxnSpPr>
            <p:nvPr/>
          </p:nvCxnSpPr>
          <p:spPr>
            <a:xfrm>
              <a:off x="6996340" y="4219575"/>
              <a:ext cx="887630" cy="0"/>
            </a:xfrm>
            <a:prstGeom prst="straightConnector1">
              <a:avLst/>
            </a:prstGeom>
            <a:ln w="3810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B4458D6A-45DB-FEA9-51BD-694FBCF414DD}"/>
                </a:ext>
              </a:extLst>
            </p:cNvPr>
            <p:cNvCxnSpPr>
              <a:cxnSpLocks/>
            </p:cNvCxnSpPr>
            <p:nvPr/>
          </p:nvCxnSpPr>
          <p:spPr>
            <a:xfrm>
              <a:off x="6996340" y="5019675"/>
              <a:ext cx="887630" cy="0"/>
            </a:xfrm>
            <a:prstGeom prst="straightConnector1">
              <a:avLst/>
            </a:prstGeom>
            <a:ln w="3810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A783B27-54E2-F497-3C73-88D6D5E04D5E}"/>
                </a:ext>
              </a:extLst>
            </p:cNvPr>
            <p:cNvSpPr txBox="1"/>
            <p:nvPr/>
          </p:nvSpPr>
          <p:spPr>
            <a:xfrm>
              <a:off x="8019125" y="1996559"/>
              <a:ext cx="231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+mn-ea"/>
                </a:rPr>
                <a:t>id = “</a:t>
              </a:r>
              <a:r>
                <a:rPr lang="en-US" altLang="zh-TW" b="1" dirty="0" err="1">
                  <a:latin typeface="+mn-ea"/>
                </a:rPr>
                <a:t>startRoute</a:t>
              </a:r>
              <a:r>
                <a:rPr lang="en-US" altLang="zh-TW" b="1" dirty="0">
                  <a:latin typeface="+mn-ea"/>
                </a:rPr>
                <a:t>”</a:t>
              </a:r>
              <a:endParaRPr lang="zh-TW" altLang="en-US" b="1" dirty="0">
                <a:latin typeface="+mn-ea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550B8CC-24C5-34D3-276A-0769E9D02916}"/>
                </a:ext>
              </a:extLst>
            </p:cNvPr>
            <p:cNvSpPr txBox="1"/>
            <p:nvPr/>
          </p:nvSpPr>
          <p:spPr>
            <a:xfrm>
              <a:off x="8019125" y="2749034"/>
              <a:ext cx="2442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+mn-ea"/>
                </a:rPr>
                <a:t>id = “</a:t>
              </a:r>
              <a:r>
                <a:rPr lang="en-US" altLang="zh-TW" b="1" dirty="0" err="1">
                  <a:latin typeface="+mn-ea"/>
                </a:rPr>
                <a:t>startStation</a:t>
              </a:r>
              <a:r>
                <a:rPr lang="en-US" altLang="zh-TW" b="1" dirty="0">
                  <a:latin typeface="+mn-ea"/>
                </a:rPr>
                <a:t>”</a:t>
              </a:r>
              <a:endParaRPr lang="zh-TW" altLang="en-US" b="1" dirty="0">
                <a:latin typeface="+mn-ea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4048C60-FF32-D43A-A28A-C813099A2320}"/>
                </a:ext>
              </a:extLst>
            </p:cNvPr>
            <p:cNvSpPr txBox="1"/>
            <p:nvPr/>
          </p:nvSpPr>
          <p:spPr>
            <a:xfrm>
              <a:off x="8019125" y="4034909"/>
              <a:ext cx="2214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+mn-ea"/>
                </a:rPr>
                <a:t>id = “</a:t>
              </a:r>
              <a:r>
                <a:rPr lang="en-US" altLang="zh-TW" b="1" dirty="0" err="1">
                  <a:latin typeface="+mn-ea"/>
                </a:rPr>
                <a:t>endRoute</a:t>
              </a:r>
              <a:r>
                <a:rPr lang="en-US" altLang="zh-TW" b="1" dirty="0">
                  <a:latin typeface="+mn-ea"/>
                </a:rPr>
                <a:t>”</a:t>
              </a:r>
              <a:endParaRPr lang="zh-TW" altLang="en-US" b="1" dirty="0">
                <a:latin typeface="+mn-ea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FA4CEBD-D759-0A6B-1117-8ADFBB9E6283}"/>
                </a:ext>
              </a:extLst>
            </p:cNvPr>
            <p:cNvSpPr txBox="1"/>
            <p:nvPr/>
          </p:nvSpPr>
          <p:spPr>
            <a:xfrm>
              <a:off x="8019125" y="4835009"/>
              <a:ext cx="2347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+mn-ea"/>
                </a:rPr>
                <a:t>id = “</a:t>
              </a:r>
              <a:r>
                <a:rPr lang="en-US" altLang="zh-TW" b="1" dirty="0" err="1">
                  <a:latin typeface="+mn-ea"/>
                </a:rPr>
                <a:t>endStation</a:t>
              </a:r>
              <a:r>
                <a:rPr lang="en-US" altLang="zh-TW" b="1" dirty="0">
                  <a:latin typeface="+mn-ea"/>
                </a:rPr>
                <a:t>”</a:t>
              </a:r>
              <a:endParaRPr lang="zh-TW" altLang="en-US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29">
            <a:extLst>
              <a:ext uri="{FF2B5EF4-FFF2-40B4-BE49-F238E27FC236}">
                <a16:creationId xmlns:a16="http://schemas.microsoft.com/office/drawing/2014/main" id="{BAA0C400-1541-92B3-35A5-B5D6B61F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前端發送請求至後端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B7C767-CC69-3FE9-5A37-FA163E7A99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4E91AC8-75FF-AA51-2509-78E073308A69}"/>
              </a:ext>
            </a:extLst>
          </p:cNvPr>
          <p:cNvGrpSpPr/>
          <p:nvPr/>
        </p:nvGrpSpPr>
        <p:grpSpPr>
          <a:xfrm>
            <a:off x="768937" y="2981324"/>
            <a:ext cx="10892070" cy="676276"/>
            <a:chOff x="630916" y="3209923"/>
            <a:chExt cx="10892070" cy="676276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E7579AB7-1F1A-4345-7E0C-3810CD5F9EE8}"/>
                </a:ext>
              </a:extLst>
            </p:cNvPr>
            <p:cNvSpPr/>
            <p:nvPr/>
          </p:nvSpPr>
          <p:spPr>
            <a:xfrm>
              <a:off x="630916" y="3209924"/>
              <a:ext cx="1819275" cy="676275"/>
            </a:xfrm>
            <a:prstGeom prst="roundRect">
              <a:avLst/>
            </a:prstGeom>
            <a:solidFill>
              <a:srgbClr val="006E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/>
                <a:t>送出</a:t>
              </a: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FFA8F38C-FDA3-1FBF-DCD8-322666C50F9C}"/>
                </a:ext>
              </a:extLst>
            </p:cNvPr>
            <p:cNvSpPr/>
            <p:nvPr/>
          </p:nvSpPr>
          <p:spPr>
            <a:xfrm>
              <a:off x="3331331" y="3209924"/>
              <a:ext cx="214312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取得用戶輸入</a:t>
              </a: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D72E6ABB-B990-BDCD-66B3-18679F931378}"/>
                </a:ext>
              </a:extLst>
            </p:cNvPr>
            <p:cNvSpPr/>
            <p:nvPr/>
          </p:nvSpPr>
          <p:spPr>
            <a:xfrm>
              <a:off x="6355596" y="3209924"/>
              <a:ext cx="214312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基本檢查</a:t>
              </a: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CD49382F-22D6-D613-D33A-864E75A8925A}"/>
                </a:ext>
              </a:extLst>
            </p:cNvPr>
            <p:cNvSpPr/>
            <p:nvPr/>
          </p:nvSpPr>
          <p:spPr>
            <a:xfrm>
              <a:off x="9379861" y="3209923"/>
              <a:ext cx="214312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發送請求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F2792D88-81D0-2E1C-EE45-8DF6A01B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96" y="3349291"/>
            <a:ext cx="616616" cy="6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0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29">
            <a:extLst>
              <a:ext uri="{FF2B5EF4-FFF2-40B4-BE49-F238E27FC236}">
                <a16:creationId xmlns:a16="http://schemas.microsoft.com/office/drawing/2014/main" id="{BAA0C400-1541-92B3-35A5-B5D6B61F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前端發送請求至後端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B7C767-CC69-3FE9-5A37-FA163E7A99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4E91AC8-75FF-AA51-2509-78E073308A69}"/>
              </a:ext>
            </a:extLst>
          </p:cNvPr>
          <p:cNvGrpSpPr/>
          <p:nvPr/>
        </p:nvGrpSpPr>
        <p:grpSpPr>
          <a:xfrm>
            <a:off x="768937" y="2981324"/>
            <a:ext cx="10892070" cy="676276"/>
            <a:chOff x="630916" y="3209923"/>
            <a:chExt cx="10892070" cy="676276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E7579AB7-1F1A-4345-7E0C-3810CD5F9EE8}"/>
                </a:ext>
              </a:extLst>
            </p:cNvPr>
            <p:cNvSpPr/>
            <p:nvPr/>
          </p:nvSpPr>
          <p:spPr>
            <a:xfrm>
              <a:off x="630916" y="3209924"/>
              <a:ext cx="181927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送出</a:t>
              </a: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FFA8F38C-FDA3-1FBF-DCD8-322666C50F9C}"/>
                </a:ext>
              </a:extLst>
            </p:cNvPr>
            <p:cNvSpPr/>
            <p:nvPr/>
          </p:nvSpPr>
          <p:spPr>
            <a:xfrm>
              <a:off x="3331331" y="3209924"/>
              <a:ext cx="2143125" cy="676275"/>
            </a:xfrm>
            <a:prstGeom prst="roundRect">
              <a:avLst/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</a:rPr>
                <a:t>取得用戶輸入</a:t>
              </a: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D72E6ABB-B990-BDCD-66B3-18679F931378}"/>
                </a:ext>
              </a:extLst>
            </p:cNvPr>
            <p:cNvSpPr/>
            <p:nvPr/>
          </p:nvSpPr>
          <p:spPr>
            <a:xfrm>
              <a:off x="6355596" y="3209924"/>
              <a:ext cx="214312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基本檢查</a:t>
              </a: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CD49382F-22D6-D613-D33A-864E75A8925A}"/>
                </a:ext>
              </a:extLst>
            </p:cNvPr>
            <p:cNvSpPr/>
            <p:nvPr/>
          </p:nvSpPr>
          <p:spPr>
            <a:xfrm>
              <a:off x="9379861" y="3209923"/>
              <a:ext cx="214312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發送請求</a:t>
              </a: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150FA8D5-20E3-5406-5B08-83CA4B74D1B4}"/>
              </a:ext>
            </a:extLst>
          </p:cNvPr>
          <p:cNvSpPr txBox="1"/>
          <p:nvPr/>
        </p:nvSpPr>
        <p:spPr>
          <a:xfrm>
            <a:off x="1952624" y="4115108"/>
            <a:ext cx="6684118" cy="152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latin typeface="+mn-ea"/>
              </a:rPr>
              <a:t>const </a:t>
            </a:r>
            <a:r>
              <a:rPr lang="en-US" altLang="zh-TW" sz="1600" dirty="0" err="1">
                <a:latin typeface="+mn-ea"/>
              </a:rPr>
              <a:t>startRoute</a:t>
            </a:r>
            <a:r>
              <a:rPr lang="en-US" altLang="zh-TW" sz="1600" dirty="0">
                <a:latin typeface="+mn-ea"/>
              </a:rPr>
              <a:t> = </a:t>
            </a:r>
            <a:r>
              <a:rPr lang="en-US" altLang="zh-TW" sz="1600" dirty="0" err="1">
                <a:latin typeface="+mn-ea"/>
              </a:rPr>
              <a:t>document.getElementById</a:t>
            </a:r>
            <a:r>
              <a:rPr lang="en-US" altLang="zh-TW" sz="1600" dirty="0">
                <a:latin typeface="+mn-ea"/>
              </a:rPr>
              <a:t>("</a:t>
            </a:r>
            <a:r>
              <a:rPr lang="en-US" altLang="zh-TW" sz="1600" dirty="0" err="1">
                <a:latin typeface="+mn-ea"/>
              </a:rPr>
              <a:t>startRoute</a:t>
            </a:r>
            <a:r>
              <a:rPr lang="en-US" altLang="zh-TW" sz="1600" dirty="0">
                <a:latin typeface="+mn-ea"/>
              </a:rPr>
              <a:t>").value;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+mn-ea"/>
              </a:rPr>
              <a:t>const </a:t>
            </a:r>
            <a:r>
              <a:rPr lang="en-US" altLang="zh-TW" sz="1600" dirty="0" err="1">
                <a:latin typeface="+mn-ea"/>
              </a:rPr>
              <a:t>endRoute</a:t>
            </a:r>
            <a:r>
              <a:rPr lang="en-US" altLang="zh-TW" sz="1600" dirty="0">
                <a:latin typeface="+mn-ea"/>
              </a:rPr>
              <a:t> = </a:t>
            </a:r>
            <a:r>
              <a:rPr lang="en-US" altLang="zh-TW" sz="1600" dirty="0" err="1">
                <a:latin typeface="+mn-ea"/>
              </a:rPr>
              <a:t>document.getElementById</a:t>
            </a:r>
            <a:r>
              <a:rPr lang="en-US" altLang="zh-TW" sz="1600" dirty="0">
                <a:latin typeface="+mn-ea"/>
              </a:rPr>
              <a:t>("</a:t>
            </a:r>
            <a:r>
              <a:rPr lang="en-US" altLang="zh-TW" sz="1600" dirty="0" err="1">
                <a:latin typeface="+mn-ea"/>
              </a:rPr>
              <a:t>endRoute</a:t>
            </a:r>
            <a:r>
              <a:rPr lang="en-US" altLang="zh-TW" sz="1600" dirty="0">
                <a:latin typeface="+mn-ea"/>
              </a:rPr>
              <a:t>").value;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+mn-ea"/>
              </a:rPr>
              <a:t>const </a:t>
            </a:r>
            <a:r>
              <a:rPr lang="en-US" altLang="zh-TW" sz="1600" dirty="0" err="1">
                <a:latin typeface="+mn-ea"/>
              </a:rPr>
              <a:t>startStation</a:t>
            </a:r>
            <a:r>
              <a:rPr lang="en-US" altLang="zh-TW" sz="1600" dirty="0">
                <a:latin typeface="+mn-ea"/>
              </a:rPr>
              <a:t> = </a:t>
            </a:r>
            <a:r>
              <a:rPr lang="en-US" altLang="zh-TW" sz="1600" dirty="0" err="1">
                <a:latin typeface="+mn-ea"/>
              </a:rPr>
              <a:t>document.getElementById</a:t>
            </a:r>
            <a:r>
              <a:rPr lang="en-US" altLang="zh-TW" sz="1600" dirty="0">
                <a:latin typeface="+mn-ea"/>
              </a:rPr>
              <a:t>("</a:t>
            </a:r>
            <a:r>
              <a:rPr lang="en-US" altLang="zh-TW" sz="1600" dirty="0" err="1">
                <a:latin typeface="+mn-ea"/>
              </a:rPr>
              <a:t>startStation</a:t>
            </a:r>
            <a:r>
              <a:rPr lang="en-US" altLang="zh-TW" sz="1600" dirty="0">
                <a:latin typeface="+mn-ea"/>
              </a:rPr>
              <a:t>").value;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+mn-ea"/>
              </a:rPr>
              <a:t>const </a:t>
            </a:r>
            <a:r>
              <a:rPr lang="en-US" altLang="zh-TW" sz="1600" dirty="0" err="1">
                <a:latin typeface="+mn-ea"/>
              </a:rPr>
              <a:t>endStation</a:t>
            </a:r>
            <a:r>
              <a:rPr lang="en-US" altLang="zh-TW" sz="1600" dirty="0">
                <a:latin typeface="+mn-ea"/>
              </a:rPr>
              <a:t> = </a:t>
            </a:r>
            <a:r>
              <a:rPr lang="en-US" altLang="zh-TW" sz="1600" dirty="0" err="1">
                <a:latin typeface="+mn-ea"/>
              </a:rPr>
              <a:t>document.getElementById</a:t>
            </a:r>
            <a:r>
              <a:rPr lang="en-US" altLang="zh-TW" sz="1600" dirty="0">
                <a:latin typeface="+mn-ea"/>
              </a:rPr>
              <a:t>("</a:t>
            </a:r>
            <a:r>
              <a:rPr lang="en-US" altLang="zh-TW" sz="1600" dirty="0" err="1">
                <a:latin typeface="+mn-ea"/>
              </a:rPr>
              <a:t>endStation</a:t>
            </a:r>
            <a:r>
              <a:rPr lang="en-US" altLang="zh-TW" sz="1600" dirty="0">
                <a:latin typeface="+mn-ea"/>
              </a:rPr>
              <a:t>").value;</a:t>
            </a:r>
            <a:endParaRPr lang="zh-TW" altLang="en-US" sz="1600" dirty="0">
              <a:latin typeface="+mn-ea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3486758-F9ED-EF91-1A9E-8F26D165A832}"/>
              </a:ext>
            </a:extLst>
          </p:cNvPr>
          <p:cNvCxnSpPr>
            <a:stCxn id="7" idx="3"/>
            <a:endCxn id="27" idx="1"/>
          </p:cNvCxnSpPr>
          <p:nvPr/>
        </p:nvCxnSpPr>
        <p:spPr>
          <a:xfrm>
            <a:off x="2588212" y="3319463"/>
            <a:ext cx="881140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6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29">
            <a:extLst>
              <a:ext uri="{FF2B5EF4-FFF2-40B4-BE49-F238E27FC236}">
                <a16:creationId xmlns:a16="http://schemas.microsoft.com/office/drawing/2014/main" id="{BAA0C400-1541-92B3-35A5-B5D6B61F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前端發送請求至後端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B7C767-CC69-3FE9-5A37-FA163E7A99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4E91AC8-75FF-AA51-2509-78E073308A69}"/>
              </a:ext>
            </a:extLst>
          </p:cNvPr>
          <p:cNvGrpSpPr/>
          <p:nvPr/>
        </p:nvGrpSpPr>
        <p:grpSpPr>
          <a:xfrm>
            <a:off x="768937" y="2981324"/>
            <a:ext cx="10892070" cy="676276"/>
            <a:chOff x="630916" y="3209923"/>
            <a:chExt cx="10892070" cy="676276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E7579AB7-1F1A-4345-7E0C-3810CD5F9EE8}"/>
                </a:ext>
              </a:extLst>
            </p:cNvPr>
            <p:cNvSpPr/>
            <p:nvPr/>
          </p:nvSpPr>
          <p:spPr>
            <a:xfrm>
              <a:off x="630916" y="3209924"/>
              <a:ext cx="181927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送出</a:t>
              </a: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FFA8F38C-FDA3-1FBF-DCD8-322666C50F9C}"/>
                </a:ext>
              </a:extLst>
            </p:cNvPr>
            <p:cNvSpPr/>
            <p:nvPr/>
          </p:nvSpPr>
          <p:spPr>
            <a:xfrm>
              <a:off x="3331331" y="3209924"/>
              <a:ext cx="214312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取得用戶輸入</a:t>
              </a: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D72E6ABB-B990-BDCD-66B3-18679F931378}"/>
                </a:ext>
              </a:extLst>
            </p:cNvPr>
            <p:cNvSpPr/>
            <p:nvPr/>
          </p:nvSpPr>
          <p:spPr>
            <a:xfrm>
              <a:off x="6355596" y="3209924"/>
              <a:ext cx="2143125" cy="676275"/>
            </a:xfrm>
            <a:prstGeom prst="roundRect">
              <a:avLst/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</a:rPr>
                <a:t>基本檢查</a:t>
              </a: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CD49382F-22D6-D613-D33A-864E75A8925A}"/>
                </a:ext>
              </a:extLst>
            </p:cNvPr>
            <p:cNvSpPr/>
            <p:nvPr/>
          </p:nvSpPr>
          <p:spPr>
            <a:xfrm>
              <a:off x="9379861" y="3209923"/>
              <a:ext cx="214312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發送請求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97872C-25CA-1602-C709-3F1F38A8331C}"/>
              </a:ext>
            </a:extLst>
          </p:cNvPr>
          <p:cNvSpPr txBox="1"/>
          <p:nvPr/>
        </p:nvSpPr>
        <p:spPr>
          <a:xfrm>
            <a:off x="5396997" y="4167664"/>
            <a:ext cx="4782078" cy="1006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出發路線、到達路線、出發站、到達站有無選擇</a:t>
            </a:r>
            <a:endParaRPr lang="en-US" altLang="zh-TW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出發站和到達站是否相同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FFA8CD0-FC0D-FCED-D4B4-E9071E5A23A7}"/>
              </a:ext>
            </a:extLst>
          </p:cNvPr>
          <p:cNvCxnSpPr>
            <a:stCxn id="7" idx="3"/>
            <a:endCxn id="27" idx="1"/>
          </p:cNvCxnSpPr>
          <p:nvPr/>
        </p:nvCxnSpPr>
        <p:spPr>
          <a:xfrm>
            <a:off x="2588212" y="3319463"/>
            <a:ext cx="881140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707894A-28F0-C650-B95D-93DC3E7F3831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12477" y="3319463"/>
            <a:ext cx="881140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0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29">
            <a:extLst>
              <a:ext uri="{FF2B5EF4-FFF2-40B4-BE49-F238E27FC236}">
                <a16:creationId xmlns:a16="http://schemas.microsoft.com/office/drawing/2014/main" id="{BAA0C400-1541-92B3-35A5-B5D6B61F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前端發送請求至後端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B7C767-CC69-3FE9-5A37-FA163E7A99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4E91AC8-75FF-AA51-2509-78E073308A69}"/>
              </a:ext>
            </a:extLst>
          </p:cNvPr>
          <p:cNvGrpSpPr/>
          <p:nvPr/>
        </p:nvGrpSpPr>
        <p:grpSpPr>
          <a:xfrm>
            <a:off x="768937" y="2981324"/>
            <a:ext cx="10892070" cy="676276"/>
            <a:chOff x="630916" y="3209923"/>
            <a:chExt cx="10892070" cy="676276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E7579AB7-1F1A-4345-7E0C-3810CD5F9EE8}"/>
                </a:ext>
              </a:extLst>
            </p:cNvPr>
            <p:cNvSpPr/>
            <p:nvPr/>
          </p:nvSpPr>
          <p:spPr>
            <a:xfrm>
              <a:off x="630916" y="3209924"/>
              <a:ext cx="181927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送出</a:t>
              </a: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FFA8F38C-FDA3-1FBF-DCD8-322666C50F9C}"/>
                </a:ext>
              </a:extLst>
            </p:cNvPr>
            <p:cNvSpPr/>
            <p:nvPr/>
          </p:nvSpPr>
          <p:spPr>
            <a:xfrm>
              <a:off x="3331331" y="3209924"/>
              <a:ext cx="214312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取得用戶輸入</a:t>
              </a: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D72E6ABB-B990-BDCD-66B3-18679F931378}"/>
                </a:ext>
              </a:extLst>
            </p:cNvPr>
            <p:cNvSpPr/>
            <p:nvPr/>
          </p:nvSpPr>
          <p:spPr>
            <a:xfrm>
              <a:off x="6355596" y="3209924"/>
              <a:ext cx="2143125" cy="676275"/>
            </a:xfrm>
            <a:prstGeom prst="round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基本檢查</a:t>
              </a: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CD49382F-22D6-D613-D33A-864E75A8925A}"/>
                </a:ext>
              </a:extLst>
            </p:cNvPr>
            <p:cNvSpPr/>
            <p:nvPr/>
          </p:nvSpPr>
          <p:spPr>
            <a:xfrm>
              <a:off x="9379861" y="3209923"/>
              <a:ext cx="2143125" cy="676275"/>
            </a:xfrm>
            <a:prstGeom prst="roundRect">
              <a:avLst/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</a:rPr>
                <a:t>發送請求</a:t>
              </a: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960443-FA3E-E5E1-0395-465CC0CE58CF}"/>
              </a:ext>
            </a:extLst>
          </p:cNvPr>
          <p:cNvSpPr txBox="1"/>
          <p:nvPr/>
        </p:nvSpPr>
        <p:spPr>
          <a:xfrm>
            <a:off x="8817731" y="88164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+mn-ea"/>
              </a:rPr>
              <a:t>var param = {	</a:t>
            </a:r>
          </a:p>
          <a:p>
            <a:r>
              <a:rPr lang="en-US" altLang="zh-TW" sz="1600" dirty="0">
                <a:latin typeface="+mn-ea"/>
              </a:rPr>
              <a:t>	</a:t>
            </a:r>
            <a:r>
              <a:rPr lang="en-US" altLang="zh-TW" sz="1600" dirty="0" err="1">
                <a:latin typeface="+mn-ea"/>
              </a:rPr>
              <a:t>startRoute</a:t>
            </a:r>
            <a:r>
              <a:rPr lang="en-US" altLang="zh-TW" sz="1600" dirty="0">
                <a:latin typeface="+mn-ea"/>
              </a:rPr>
              <a:t>: </a:t>
            </a:r>
            <a:r>
              <a:rPr lang="en-US" altLang="zh-TW" sz="1600" dirty="0" err="1">
                <a:latin typeface="+mn-ea"/>
              </a:rPr>
              <a:t>startRoute</a:t>
            </a:r>
            <a:r>
              <a:rPr lang="en-US" altLang="zh-TW" sz="1600" dirty="0">
                <a:latin typeface="+mn-ea"/>
              </a:rPr>
              <a:t>,</a:t>
            </a:r>
          </a:p>
          <a:p>
            <a:r>
              <a:rPr lang="en-US" altLang="zh-TW" sz="1600" dirty="0">
                <a:latin typeface="+mn-ea"/>
              </a:rPr>
              <a:t>	</a:t>
            </a:r>
            <a:r>
              <a:rPr lang="en-US" altLang="zh-TW" sz="1600" dirty="0" err="1">
                <a:latin typeface="+mn-ea"/>
              </a:rPr>
              <a:t>endRoute</a:t>
            </a:r>
            <a:r>
              <a:rPr lang="en-US" altLang="zh-TW" sz="1600" dirty="0">
                <a:latin typeface="+mn-ea"/>
              </a:rPr>
              <a:t>: </a:t>
            </a:r>
            <a:r>
              <a:rPr lang="en-US" altLang="zh-TW" sz="1600" dirty="0" err="1">
                <a:latin typeface="+mn-ea"/>
              </a:rPr>
              <a:t>endRoute</a:t>
            </a:r>
            <a:r>
              <a:rPr lang="en-US" altLang="zh-TW" sz="1600" dirty="0">
                <a:latin typeface="+mn-ea"/>
              </a:rPr>
              <a:t>,</a:t>
            </a:r>
          </a:p>
          <a:p>
            <a:r>
              <a:rPr lang="en-US" altLang="zh-TW" sz="1600" dirty="0">
                <a:latin typeface="+mn-ea"/>
              </a:rPr>
              <a:t>	</a:t>
            </a:r>
            <a:r>
              <a:rPr lang="en-US" altLang="zh-TW" sz="1600" dirty="0" err="1">
                <a:latin typeface="+mn-ea"/>
              </a:rPr>
              <a:t>startStation</a:t>
            </a:r>
            <a:r>
              <a:rPr lang="en-US" altLang="zh-TW" sz="1600" dirty="0">
                <a:latin typeface="+mn-ea"/>
              </a:rPr>
              <a:t>: </a:t>
            </a:r>
            <a:r>
              <a:rPr lang="en-US" altLang="zh-TW" sz="1600" dirty="0" err="1">
                <a:latin typeface="+mn-ea"/>
              </a:rPr>
              <a:t>startStation</a:t>
            </a:r>
            <a:r>
              <a:rPr lang="en-US" altLang="zh-TW" sz="1600" dirty="0">
                <a:latin typeface="+mn-ea"/>
              </a:rPr>
              <a:t>,</a:t>
            </a:r>
          </a:p>
          <a:p>
            <a:r>
              <a:rPr lang="en-US" altLang="zh-TW" sz="1600" dirty="0">
                <a:latin typeface="+mn-ea"/>
              </a:rPr>
              <a:t>	</a:t>
            </a:r>
            <a:r>
              <a:rPr lang="en-US" altLang="zh-TW" sz="1600" dirty="0" err="1">
                <a:latin typeface="+mn-ea"/>
              </a:rPr>
              <a:t>endStation</a:t>
            </a:r>
            <a:r>
              <a:rPr lang="en-US" altLang="zh-TW" sz="1600" dirty="0">
                <a:latin typeface="+mn-ea"/>
              </a:rPr>
              <a:t>: </a:t>
            </a:r>
            <a:r>
              <a:rPr lang="en-US" altLang="zh-TW" sz="1600" dirty="0" err="1">
                <a:latin typeface="+mn-ea"/>
              </a:rPr>
              <a:t>endStation</a:t>
            </a:r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};</a:t>
            </a:r>
            <a:endParaRPr lang="zh-TW" altLang="en-US" sz="1600" dirty="0">
              <a:latin typeface="+mn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26D9D2-C9B6-2BCC-2B90-6D8383604A4A}"/>
              </a:ext>
            </a:extLst>
          </p:cNvPr>
          <p:cNvSpPr txBox="1"/>
          <p:nvPr/>
        </p:nvSpPr>
        <p:spPr>
          <a:xfrm>
            <a:off x="9095124" y="4068142"/>
            <a:ext cx="3030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使用 </a:t>
            </a:r>
            <a:r>
              <a:rPr lang="en-US" altLang="zh-TW" sz="1600" b="1" dirty="0" err="1">
                <a:latin typeface="+mn-ea"/>
              </a:rPr>
              <a:t>callApi</a:t>
            </a:r>
            <a:r>
              <a:rPr lang="zh-TW" altLang="en-US" sz="1600" dirty="0">
                <a:latin typeface="+mn-ea"/>
              </a:rPr>
              <a:t> 將</a:t>
            </a:r>
            <a:r>
              <a:rPr lang="en-US" altLang="zh-TW" sz="1600" b="1" dirty="0">
                <a:latin typeface="+mn-ea"/>
              </a:rPr>
              <a:t>param</a:t>
            </a:r>
            <a:r>
              <a:rPr lang="zh-TW" altLang="en-US" sz="1600" dirty="0">
                <a:latin typeface="+mn-ea"/>
              </a:rPr>
              <a:t>傳至後端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E06635E-0BDE-C421-1ECA-EE831E2BB3B2}"/>
              </a:ext>
            </a:extLst>
          </p:cNvPr>
          <p:cNvCxnSpPr>
            <a:stCxn id="7" idx="3"/>
            <a:endCxn id="27" idx="1"/>
          </p:cNvCxnSpPr>
          <p:nvPr/>
        </p:nvCxnSpPr>
        <p:spPr>
          <a:xfrm>
            <a:off x="2588212" y="3319463"/>
            <a:ext cx="881140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D7C8F8F-A9A1-C2F2-0ADD-F7A1C7D0391C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12477" y="3319463"/>
            <a:ext cx="881140" cy="0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C7103A5-F245-3D0E-29DD-42ECB74B34B0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8636742" y="3319462"/>
            <a:ext cx="881140" cy="1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25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4F73E8-3162-FA84-AE5D-A4486BD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rgbClr val="006600"/>
                </a:solidFill>
              </a:rPr>
              <a:t>路線圖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17935F-4DB0-A5FD-4118-0FB4EA524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F07C5-463E-4746-8662-F9EAE6427DB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5CD1081-4A47-C1FA-64A9-839198AFB277}"/>
              </a:ext>
            </a:extLst>
          </p:cNvPr>
          <p:cNvGrpSpPr/>
          <p:nvPr/>
        </p:nvGrpSpPr>
        <p:grpSpPr>
          <a:xfrm>
            <a:off x="632162" y="836714"/>
            <a:ext cx="11233569" cy="5566458"/>
            <a:chOff x="632162" y="836714"/>
            <a:chExt cx="11233569" cy="5566458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424242A7-8401-73F2-2985-E3DE51A1A978}"/>
                </a:ext>
              </a:extLst>
            </p:cNvPr>
            <p:cNvGrpSpPr/>
            <p:nvPr/>
          </p:nvGrpSpPr>
          <p:grpSpPr>
            <a:xfrm>
              <a:off x="8437556" y="5203022"/>
              <a:ext cx="2753354" cy="1200150"/>
              <a:chOff x="7762246" y="5302613"/>
              <a:chExt cx="2753354" cy="1200150"/>
            </a:xfrm>
          </p:grpSpPr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D60A77A4-CD45-84A1-B1AE-F606E72A92A9}"/>
                  </a:ext>
                </a:extLst>
              </p:cNvPr>
              <p:cNvSpPr/>
              <p:nvPr/>
            </p:nvSpPr>
            <p:spPr>
              <a:xfrm>
                <a:off x="7762246" y="5302613"/>
                <a:ext cx="2753354" cy="1200150"/>
              </a:xfrm>
              <a:prstGeom prst="roundRect">
                <a:avLst/>
              </a:prstGeom>
              <a:noFill/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591AB6D-58C0-1D44-6498-C40DBDE1CE60}"/>
                  </a:ext>
                </a:extLst>
              </p:cNvPr>
              <p:cNvSpPr txBox="1"/>
              <p:nvPr/>
            </p:nvSpPr>
            <p:spPr>
              <a:xfrm>
                <a:off x="7988870" y="5393342"/>
                <a:ext cx="209053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>
                    <a:latin typeface="+mn-ea"/>
                  </a:rPr>
                  <a:t>松山新店線</a:t>
                </a:r>
                <a:endParaRPr lang="en-US" altLang="zh-TW" sz="1600" dirty="0">
                  <a:latin typeface="+mn-ea"/>
                </a:endParaRPr>
              </a:p>
            </p:txBody>
          </p: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4C120112-1E3A-8F8D-C523-0FF44E4B3035}"/>
                  </a:ext>
                </a:extLst>
              </p:cNvPr>
              <p:cNvCxnSpPr/>
              <p:nvPr/>
            </p:nvCxnSpPr>
            <p:spPr>
              <a:xfrm>
                <a:off x="9372600" y="5543550"/>
                <a:ext cx="571500" cy="0"/>
              </a:xfrm>
              <a:prstGeom prst="line">
                <a:avLst/>
              </a:prstGeom>
              <a:ln w="76200">
                <a:solidFill>
                  <a:srgbClr val="0186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4480CF48-2CB0-1E2E-BC54-6781EC308D97}"/>
                  </a:ext>
                </a:extLst>
              </p:cNvPr>
              <p:cNvCxnSpPr/>
              <p:nvPr/>
            </p:nvCxnSpPr>
            <p:spPr>
              <a:xfrm>
                <a:off x="9372600" y="5924110"/>
                <a:ext cx="571500" cy="0"/>
              </a:xfrm>
              <a:prstGeom prst="line">
                <a:avLst/>
              </a:prstGeom>
              <a:ln w="76200">
                <a:solidFill>
                  <a:srgbClr val="C38C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43E82BE3-BA1C-D6A0-C71A-DCA24B86664F}"/>
                  </a:ext>
                </a:extLst>
              </p:cNvPr>
              <p:cNvCxnSpPr/>
              <p:nvPr/>
            </p:nvCxnSpPr>
            <p:spPr>
              <a:xfrm>
                <a:off x="9372600" y="6287297"/>
                <a:ext cx="571500" cy="0"/>
              </a:xfrm>
              <a:prstGeom prst="line">
                <a:avLst/>
              </a:prstGeom>
              <a:ln w="76200">
                <a:solidFill>
                  <a:srgbClr val="FFD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BCCEE8B-154C-E041-2493-3B2E4E1E6873}"/>
                  </a:ext>
                </a:extLst>
              </p:cNvPr>
              <p:cNvSpPr txBox="1"/>
              <p:nvPr/>
            </p:nvSpPr>
            <p:spPr>
              <a:xfrm>
                <a:off x="7993143" y="6085839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dirty="0">
                    <a:latin typeface="+mn-ea"/>
                  </a:rPr>
                  <a:t>環狀線</a:t>
                </a:r>
                <a:endParaRPr lang="en-US" altLang="zh-TW" sz="1600" dirty="0">
                  <a:latin typeface="+mn-ea"/>
                </a:endParaRP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B6C1A89-94FD-7FF9-8792-2B0FFB67F8B3}"/>
                  </a:ext>
                </a:extLst>
              </p:cNvPr>
              <p:cNvSpPr txBox="1"/>
              <p:nvPr/>
            </p:nvSpPr>
            <p:spPr>
              <a:xfrm>
                <a:off x="8006626" y="5731974"/>
                <a:ext cx="1095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>
                    <a:latin typeface="+mn-ea"/>
                  </a:rPr>
                  <a:t>文湖線</a:t>
                </a:r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7C36E0F0-C2F1-4550-0312-CEAE21F32F70}"/>
                </a:ext>
              </a:extLst>
            </p:cNvPr>
            <p:cNvGrpSpPr/>
            <p:nvPr/>
          </p:nvGrpSpPr>
          <p:grpSpPr>
            <a:xfrm>
              <a:off x="632162" y="836714"/>
              <a:ext cx="11233569" cy="5418402"/>
              <a:chOff x="632162" y="836714"/>
              <a:chExt cx="11233569" cy="5418402"/>
            </a:xfrm>
          </p:grpSpPr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CD2FAAD1-6C9A-752B-DE22-E5921A1645D4}"/>
                  </a:ext>
                </a:extLst>
              </p:cNvPr>
              <p:cNvGrpSpPr/>
              <p:nvPr/>
            </p:nvGrpSpPr>
            <p:grpSpPr>
              <a:xfrm>
                <a:off x="1334412" y="836714"/>
                <a:ext cx="9275380" cy="5418402"/>
                <a:chOff x="1532933" y="587856"/>
                <a:chExt cx="9275379" cy="5916117"/>
              </a:xfrm>
            </p:grpSpPr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157A6445-38A3-00AC-7D81-F133581094DD}"/>
                    </a:ext>
                  </a:extLst>
                </p:cNvPr>
                <p:cNvGrpSpPr/>
                <p:nvPr/>
              </p:nvGrpSpPr>
              <p:grpSpPr>
                <a:xfrm>
                  <a:off x="1578598" y="901072"/>
                  <a:ext cx="9031193" cy="5321865"/>
                  <a:chOff x="1333351" y="1155032"/>
                  <a:chExt cx="9031193" cy="5321865"/>
                </a:xfrm>
              </p:grpSpPr>
              <p:pic>
                <p:nvPicPr>
                  <p:cNvPr id="6" name="圖片 5">
                    <a:extLst>
                      <a:ext uri="{FF2B5EF4-FFF2-40B4-BE49-F238E27FC236}">
                        <a16:creationId xmlns:a16="http://schemas.microsoft.com/office/drawing/2014/main" id="{59CC5516-FE20-1915-F969-529D5A322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33351" y="4323476"/>
                    <a:ext cx="9031193" cy="180000"/>
                  </a:xfrm>
                  <a:prstGeom prst="rect">
                    <a:avLst/>
                  </a:prstGeom>
                </p:spPr>
              </p:pic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5669F1DF-9F03-C1DC-1278-17417C64A837}"/>
                      </a:ext>
                    </a:extLst>
                  </p:cNvPr>
                  <p:cNvSpPr/>
                  <p:nvPr/>
                </p:nvSpPr>
                <p:spPr>
                  <a:xfrm>
                    <a:off x="4203030" y="1155032"/>
                    <a:ext cx="180000" cy="5321865"/>
                  </a:xfrm>
                  <a:prstGeom prst="rect">
                    <a:avLst/>
                  </a:prstGeom>
                  <a:solidFill>
                    <a:srgbClr val="0186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76EF3AD4-CC2B-01D6-4B7A-1A02076DEAC9}"/>
                      </a:ext>
                    </a:extLst>
                  </p:cNvPr>
                  <p:cNvSpPr/>
                  <p:nvPr/>
                </p:nvSpPr>
                <p:spPr>
                  <a:xfrm>
                    <a:off x="4203030" y="2101516"/>
                    <a:ext cx="6161514" cy="180000"/>
                  </a:xfrm>
                  <a:prstGeom prst="rect">
                    <a:avLst/>
                  </a:prstGeom>
                  <a:solidFill>
                    <a:srgbClr val="FFDB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7" name="矩形: 圓角 16">
                  <a:extLst>
                    <a:ext uri="{FF2B5EF4-FFF2-40B4-BE49-F238E27FC236}">
                      <a16:creationId xmlns:a16="http://schemas.microsoft.com/office/drawing/2014/main" id="{2CCE6B2B-BA18-B318-EFF8-14EE848E2043}"/>
                    </a:ext>
                  </a:extLst>
                </p:cNvPr>
                <p:cNvSpPr/>
                <p:nvPr/>
              </p:nvSpPr>
              <p:spPr>
                <a:xfrm>
                  <a:off x="1532933" y="3878479"/>
                  <a:ext cx="397042" cy="562073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C38C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BR01</a:t>
                  </a:r>
                  <a:endParaRPr lang="zh-TW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: 圓角 17">
                  <a:extLst>
                    <a:ext uri="{FF2B5EF4-FFF2-40B4-BE49-F238E27FC236}">
                      <a16:creationId xmlns:a16="http://schemas.microsoft.com/office/drawing/2014/main" id="{3EB336C3-19D9-1FEF-4291-57A567C1B70A}"/>
                    </a:ext>
                  </a:extLst>
                </p:cNvPr>
                <p:cNvSpPr/>
                <p:nvPr/>
              </p:nvSpPr>
              <p:spPr>
                <a:xfrm>
                  <a:off x="10411270" y="3862207"/>
                  <a:ext cx="397042" cy="562073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C38C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BR24</a:t>
                  </a:r>
                  <a:endParaRPr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矩形: 圓角 45">
                  <a:extLst>
                    <a:ext uri="{FF2B5EF4-FFF2-40B4-BE49-F238E27FC236}">
                      <a16:creationId xmlns:a16="http://schemas.microsoft.com/office/drawing/2014/main" id="{0A5D7C09-EA4F-4018-5750-96DD893F5115}"/>
                    </a:ext>
                  </a:extLst>
                </p:cNvPr>
                <p:cNvSpPr/>
                <p:nvPr/>
              </p:nvSpPr>
              <p:spPr>
                <a:xfrm>
                  <a:off x="4073037" y="3780488"/>
                  <a:ext cx="966810" cy="72000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矩形: 圓角 18">
                  <a:extLst>
                    <a:ext uri="{FF2B5EF4-FFF2-40B4-BE49-F238E27FC236}">
                      <a16:creationId xmlns:a16="http://schemas.microsoft.com/office/drawing/2014/main" id="{FFE37AE6-B39A-EC49-195A-87D6B5348193}"/>
                    </a:ext>
                  </a:extLst>
                </p:cNvPr>
                <p:cNvSpPr/>
                <p:nvPr/>
              </p:nvSpPr>
              <p:spPr>
                <a:xfrm>
                  <a:off x="4141235" y="3862206"/>
                  <a:ext cx="397042" cy="562073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C38C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BR11</a:t>
                  </a:r>
                  <a:endParaRPr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矩形: 圓角 39">
                  <a:extLst>
                    <a:ext uri="{FF2B5EF4-FFF2-40B4-BE49-F238E27FC236}">
                      <a16:creationId xmlns:a16="http://schemas.microsoft.com/office/drawing/2014/main" id="{C69056A7-BA41-C0DE-F753-A08A5C3038EC}"/>
                    </a:ext>
                  </a:extLst>
                </p:cNvPr>
                <p:cNvSpPr/>
                <p:nvPr/>
              </p:nvSpPr>
              <p:spPr>
                <a:xfrm>
                  <a:off x="4571847" y="3859452"/>
                  <a:ext cx="397042" cy="562073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186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G</a:t>
                  </a:r>
                </a:p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16</a:t>
                  </a:r>
                  <a:endParaRPr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矩形: 圓角 40">
                  <a:extLst>
                    <a:ext uri="{FF2B5EF4-FFF2-40B4-BE49-F238E27FC236}">
                      <a16:creationId xmlns:a16="http://schemas.microsoft.com/office/drawing/2014/main" id="{29B28DAE-DD03-30D2-F4AA-0B00E0FDF421}"/>
                    </a:ext>
                  </a:extLst>
                </p:cNvPr>
                <p:cNvSpPr/>
                <p:nvPr/>
              </p:nvSpPr>
              <p:spPr>
                <a:xfrm>
                  <a:off x="4339756" y="5941900"/>
                  <a:ext cx="397042" cy="562073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186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G</a:t>
                  </a:r>
                </a:p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19</a:t>
                  </a:r>
                  <a:endParaRPr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矩形: 圓角 46">
                  <a:extLst>
                    <a:ext uri="{FF2B5EF4-FFF2-40B4-BE49-F238E27FC236}">
                      <a16:creationId xmlns:a16="http://schemas.microsoft.com/office/drawing/2014/main" id="{17AFB9B6-789F-F4BA-58D3-DC18057BF374}"/>
                    </a:ext>
                  </a:extLst>
                </p:cNvPr>
                <p:cNvSpPr/>
                <p:nvPr/>
              </p:nvSpPr>
              <p:spPr>
                <a:xfrm>
                  <a:off x="4073037" y="1588600"/>
                  <a:ext cx="966809" cy="72000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矩形: 圓角 41">
                  <a:extLst>
                    <a:ext uri="{FF2B5EF4-FFF2-40B4-BE49-F238E27FC236}">
                      <a16:creationId xmlns:a16="http://schemas.microsoft.com/office/drawing/2014/main" id="{0FFF3B3A-4B05-F77F-1066-9A9C76C08CDD}"/>
                    </a:ext>
                  </a:extLst>
                </p:cNvPr>
                <p:cNvSpPr/>
                <p:nvPr/>
              </p:nvSpPr>
              <p:spPr>
                <a:xfrm>
                  <a:off x="4339756" y="587856"/>
                  <a:ext cx="397042" cy="562073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186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G</a:t>
                  </a:r>
                </a:p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01</a:t>
                  </a:r>
                  <a:endParaRPr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: 圓角 42">
                  <a:extLst>
                    <a:ext uri="{FF2B5EF4-FFF2-40B4-BE49-F238E27FC236}">
                      <a16:creationId xmlns:a16="http://schemas.microsoft.com/office/drawing/2014/main" id="{CFCF5E70-2C15-22E8-08D2-A3FFEFC8D4A7}"/>
                    </a:ext>
                  </a:extLst>
                </p:cNvPr>
                <p:cNvSpPr/>
                <p:nvPr/>
              </p:nvSpPr>
              <p:spPr>
                <a:xfrm>
                  <a:off x="4141235" y="1650279"/>
                  <a:ext cx="397042" cy="562073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186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G</a:t>
                  </a:r>
                </a:p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04</a:t>
                  </a:r>
                  <a:endParaRPr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: 圓角 43">
                  <a:extLst>
                    <a:ext uri="{FF2B5EF4-FFF2-40B4-BE49-F238E27FC236}">
                      <a16:creationId xmlns:a16="http://schemas.microsoft.com/office/drawing/2014/main" id="{BD462C7E-47CF-8EFB-55EA-1D6F85D33173}"/>
                    </a:ext>
                  </a:extLst>
                </p:cNvPr>
                <p:cNvSpPr/>
                <p:nvPr/>
              </p:nvSpPr>
              <p:spPr>
                <a:xfrm>
                  <a:off x="4571847" y="1650279"/>
                  <a:ext cx="397042" cy="562073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FFD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Y</a:t>
                  </a:r>
                </a:p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07</a:t>
                  </a:r>
                  <a:endParaRPr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矩形: 圓角 44">
                  <a:extLst>
                    <a:ext uri="{FF2B5EF4-FFF2-40B4-BE49-F238E27FC236}">
                      <a16:creationId xmlns:a16="http://schemas.microsoft.com/office/drawing/2014/main" id="{B152D916-2B29-B124-1A00-BC62121A797C}"/>
                    </a:ext>
                  </a:extLst>
                </p:cNvPr>
                <p:cNvSpPr/>
                <p:nvPr/>
              </p:nvSpPr>
              <p:spPr>
                <a:xfrm>
                  <a:off x="10411270" y="1605241"/>
                  <a:ext cx="397042" cy="562073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FFD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Y</a:t>
                  </a:r>
                </a:p>
                <a:p>
                  <a:pPr algn="ctr"/>
                  <a:r>
                    <a:rPr lang="en-US" altLang="zh-TW" sz="1200" b="1" dirty="0">
                      <a:solidFill>
                        <a:schemeClr val="tx1"/>
                      </a:solidFill>
                    </a:rPr>
                    <a:t>20</a:t>
                  </a:r>
                  <a:endParaRPr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DA6BF5F-E73E-8AE2-A673-4344F790BEE7}"/>
                  </a:ext>
                </a:extLst>
              </p:cNvPr>
              <p:cNvSpPr txBox="1"/>
              <p:nvPr/>
            </p:nvSpPr>
            <p:spPr>
              <a:xfrm>
                <a:off x="10603847" y="1913261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/>
                  <a:t>新北產業園區</a:t>
                </a:r>
              </a:p>
            </p:txBody>
          </p: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AAE52E3C-C517-A342-A946-5EE215257141}"/>
                  </a:ext>
                </a:extLst>
              </p:cNvPr>
              <p:cNvSpPr txBox="1"/>
              <p:nvPr/>
            </p:nvSpPr>
            <p:spPr>
              <a:xfrm>
                <a:off x="4592816" y="5823472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/>
                  <a:t>松山</a:t>
                </a:r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E9145AF-8BE8-C3AC-CAF0-7BD443E1821F}"/>
                  </a:ext>
                </a:extLst>
              </p:cNvPr>
              <p:cNvSpPr txBox="1"/>
              <p:nvPr/>
            </p:nvSpPr>
            <p:spPr>
              <a:xfrm>
                <a:off x="3110583" y="1908777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/>
                  <a:t>大坪林</a:t>
                </a:r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8CB23BB-3A93-76B2-2AC5-BD1843300FDD}"/>
                  </a:ext>
                </a:extLst>
              </p:cNvPr>
              <p:cNvSpPr txBox="1"/>
              <p:nvPr/>
            </p:nvSpPr>
            <p:spPr>
              <a:xfrm>
                <a:off x="4592816" y="930544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/>
                  <a:t>新店</a:t>
                </a:r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5C89751-BD40-0A26-30B5-C18F0620B952}"/>
                  </a:ext>
                </a:extLst>
              </p:cNvPr>
              <p:cNvSpPr txBox="1"/>
              <p:nvPr/>
            </p:nvSpPr>
            <p:spPr>
              <a:xfrm>
                <a:off x="632162" y="3967955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/>
                  <a:t>動物園</a:t>
                </a: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5094D34-BE83-0B59-9435-C4B756A43F8B}"/>
                  </a:ext>
                </a:extLst>
              </p:cNvPr>
              <p:cNvSpPr txBox="1"/>
              <p:nvPr/>
            </p:nvSpPr>
            <p:spPr>
              <a:xfrm>
                <a:off x="10649736" y="3957300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/>
                  <a:t>南港展覽館</a:t>
                </a: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DB00DBE-EA18-9120-0CF2-22605377C992}"/>
                  </a:ext>
                </a:extLst>
              </p:cNvPr>
              <p:cNvSpPr txBox="1"/>
              <p:nvPr/>
            </p:nvSpPr>
            <p:spPr>
              <a:xfrm>
                <a:off x="2959765" y="364952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/>
                  <a:t>南京復興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01779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國泰輔助色">
      <a:dk1>
        <a:sysClr val="windowText" lastClr="000000"/>
      </a:dk1>
      <a:lt1>
        <a:sysClr val="window" lastClr="FFFFFF"/>
      </a:lt1>
      <a:dk2>
        <a:srgbClr val="FFF200"/>
      </a:dk2>
      <a:lt2>
        <a:srgbClr val="00A94F"/>
      </a:lt2>
      <a:accent1>
        <a:srgbClr val="004C8D"/>
      </a:accent1>
      <a:accent2>
        <a:srgbClr val="4F8940"/>
      </a:accent2>
      <a:accent3>
        <a:srgbClr val="FBC93E"/>
      </a:accent3>
      <a:accent4>
        <a:srgbClr val="8C297A"/>
      </a:accent4>
      <a:accent5>
        <a:srgbClr val="C53246"/>
      </a:accent5>
      <a:accent6>
        <a:srgbClr val="29A4B1"/>
      </a:accent6>
      <a:hlink>
        <a:srgbClr val="0000FF"/>
      </a:hlink>
      <a:folHlink>
        <a:srgbClr val="800080"/>
      </a:folHlink>
    </a:clrScheme>
    <a:fontScheme name="國泰字體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6108</TotalTime>
  <Words>673</Words>
  <Application>Microsoft Office PowerPoint</Application>
  <PresentationFormat>寬螢幕</PresentationFormat>
  <Paragraphs>137</Paragraphs>
  <Slides>22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微軟正黑體</vt:lpstr>
      <vt:lpstr>Arial</vt:lpstr>
      <vt:lpstr>Calibri</vt:lpstr>
      <vt:lpstr>Calibri Light</vt:lpstr>
      <vt:lpstr>Verdana</vt:lpstr>
      <vt:lpstr>Wingdings</vt:lpstr>
      <vt:lpstr>Retrospect</vt:lpstr>
      <vt:lpstr>Office 佈景主題</vt:lpstr>
      <vt:lpstr> 期中測驗 </vt:lpstr>
      <vt:lpstr>題目五：捷運車資計算</vt:lpstr>
      <vt:lpstr>架構圖</vt:lpstr>
      <vt:lpstr>前端設計</vt:lpstr>
      <vt:lpstr>前端發送請求至後端</vt:lpstr>
      <vt:lpstr>前端發送請求至後端</vt:lpstr>
      <vt:lpstr>前端發送請求至後端</vt:lpstr>
      <vt:lpstr>前端發送請求至後端</vt:lpstr>
      <vt:lpstr>路線圖</vt:lpstr>
      <vt:lpstr>判斷流程圖</vt:lpstr>
      <vt:lpstr>起訖站同一條路線</vt:lpstr>
      <vt:lpstr>起訖站同一條路線</vt:lpstr>
      <vt:lpstr>起訖站不同路線 (需轉乘一次)</vt:lpstr>
      <vt:lpstr>起訖站不同路線 (需轉乘一次)</vt:lpstr>
      <vt:lpstr>起訖站不同路線 (需轉乘一次)</vt:lpstr>
      <vt:lpstr>起訖站不同路線 (需轉乘兩次)</vt:lpstr>
      <vt:lpstr>起訖站不同路線 (需轉乘兩次)</vt:lpstr>
      <vt:lpstr>起訖站不同路線 (需轉乘兩次)</vt:lpstr>
      <vt:lpstr>PowerPoint 簡報</vt:lpstr>
      <vt:lpstr>PowerPoint 簡報</vt:lpstr>
      <vt:lpstr>Thanks for listening!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Tim Chang</dc:creator>
  <cp:lastModifiedBy>Admin</cp:lastModifiedBy>
  <cp:revision>468</cp:revision>
  <dcterms:created xsi:type="dcterms:W3CDTF">2015-08-31T02:05:59Z</dcterms:created>
  <dcterms:modified xsi:type="dcterms:W3CDTF">2024-08-28T08:37:21Z</dcterms:modified>
</cp:coreProperties>
</file>